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0" r:id="rId1"/>
  </p:sldMasterIdLst>
  <p:notesMasterIdLst>
    <p:notesMasterId r:id="rId75"/>
  </p:notesMasterIdLst>
  <p:sldIdLst>
    <p:sldId id="336" r:id="rId2"/>
    <p:sldId id="357" r:id="rId3"/>
    <p:sldId id="379" r:id="rId4"/>
    <p:sldId id="381" r:id="rId5"/>
    <p:sldId id="380" r:id="rId6"/>
    <p:sldId id="392" r:id="rId7"/>
    <p:sldId id="395" r:id="rId8"/>
    <p:sldId id="403" r:id="rId9"/>
    <p:sldId id="401" r:id="rId10"/>
    <p:sldId id="387" r:id="rId11"/>
    <p:sldId id="404" r:id="rId12"/>
    <p:sldId id="396" r:id="rId13"/>
    <p:sldId id="402" r:id="rId14"/>
    <p:sldId id="397" r:id="rId15"/>
    <p:sldId id="373" r:id="rId16"/>
    <p:sldId id="265" r:id="rId17"/>
    <p:sldId id="321" r:id="rId18"/>
    <p:sldId id="266" r:id="rId19"/>
    <p:sldId id="267" r:id="rId20"/>
    <p:sldId id="374" r:id="rId21"/>
    <p:sldId id="353" r:id="rId22"/>
    <p:sldId id="274" r:id="rId23"/>
    <p:sldId id="279" r:id="rId24"/>
    <p:sldId id="354" r:id="rId25"/>
    <p:sldId id="375" r:id="rId26"/>
    <p:sldId id="400" r:id="rId27"/>
    <p:sldId id="288" r:id="rId28"/>
    <p:sldId id="290" r:id="rId29"/>
    <p:sldId id="376" r:id="rId30"/>
    <p:sldId id="292" r:id="rId31"/>
    <p:sldId id="297" r:id="rId32"/>
    <p:sldId id="377" r:id="rId33"/>
    <p:sldId id="302" r:id="rId34"/>
    <p:sldId id="328" r:id="rId35"/>
    <p:sldId id="305" r:id="rId36"/>
    <p:sldId id="314" r:id="rId37"/>
    <p:sldId id="315" r:id="rId38"/>
    <p:sldId id="317" r:id="rId39"/>
    <p:sldId id="378" r:id="rId40"/>
    <p:sldId id="361" r:id="rId41"/>
    <p:sldId id="358" r:id="rId42"/>
    <p:sldId id="362" r:id="rId43"/>
    <p:sldId id="359" r:id="rId44"/>
    <p:sldId id="360" r:id="rId45"/>
    <p:sldId id="363" r:id="rId46"/>
    <p:sldId id="364" r:id="rId47"/>
    <p:sldId id="365" r:id="rId48"/>
    <p:sldId id="366" r:id="rId49"/>
    <p:sldId id="399" r:id="rId50"/>
    <p:sldId id="418" r:id="rId51"/>
    <p:sldId id="331" r:id="rId52"/>
    <p:sldId id="334" r:id="rId53"/>
    <p:sldId id="419" r:id="rId54"/>
    <p:sldId id="386" r:id="rId55"/>
    <p:sldId id="388" r:id="rId56"/>
    <p:sldId id="416" r:id="rId57"/>
    <p:sldId id="390" r:id="rId58"/>
    <p:sldId id="367" r:id="rId59"/>
    <p:sldId id="368" r:id="rId60"/>
    <p:sldId id="369" r:id="rId61"/>
    <p:sldId id="372" r:id="rId62"/>
    <p:sldId id="405" r:id="rId63"/>
    <p:sldId id="421" r:id="rId64"/>
    <p:sldId id="415" r:id="rId65"/>
    <p:sldId id="391" r:id="rId66"/>
    <p:sldId id="393" r:id="rId67"/>
    <p:sldId id="422" r:id="rId68"/>
    <p:sldId id="420" r:id="rId69"/>
    <p:sldId id="409" r:id="rId70"/>
    <p:sldId id="410" r:id="rId71"/>
    <p:sldId id="411" r:id="rId72"/>
    <p:sldId id="423" r:id="rId73"/>
    <p:sldId id="424" r:id="rId74"/>
  </p:sldIdLst>
  <p:sldSz cx="9144000" cy="5143500" type="screen16x9"/>
  <p:notesSz cx="6858000" cy="9144000"/>
  <p:embeddedFontLst>
    <p:embeddedFont>
      <p:font typeface="Cambria Math" panose="02040503050406030204" pitchFamily="18" charset="0"/>
      <p:regular r:id="rId76"/>
    </p:embeddedFont>
    <p:embeddedFont>
      <p:font typeface="Trebuchet MS" panose="020B0603020202020204" pitchFamily="34" charset="0"/>
      <p:regular r:id="rId77"/>
      <p:bold r:id="rId78"/>
      <p:italic r:id="rId79"/>
      <p:boldItalic r:id="rId80"/>
    </p:embeddedFont>
    <p:embeddedFont>
      <p:font typeface="Tahoma" panose="020B0604030504040204" pitchFamily="34" charset="0"/>
      <p:regular r:id="rId81"/>
      <p:bold r:id="rId82"/>
    </p:embeddedFont>
    <p:embeddedFont>
      <p:font typeface="Josefin Sans" panose="020B060402020202020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FF3300"/>
    <a:srgbClr val="FFFF00"/>
    <a:srgbClr val="F4CCCC"/>
    <a:srgbClr val="FFF2CC"/>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73" autoAdjust="0"/>
  </p:normalViewPr>
  <p:slideViewPr>
    <p:cSldViewPr snapToGrid="0">
      <p:cViewPr varScale="1">
        <p:scale>
          <a:sx n="56" d="100"/>
          <a:sy n="56" d="100"/>
        </p:scale>
        <p:origin x="1580" y="5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7976"/>
    </p:cViewPr>
  </p:sorterViewPr>
  <p:notesViewPr>
    <p:cSldViewPr snapToGrid="0">
      <p:cViewPr varScale="1">
        <p:scale>
          <a:sx n="89" d="100"/>
          <a:sy n="89" d="100"/>
        </p:scale>
        <p:origin x="3788"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7349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38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1211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b02c719fe_0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fb02c719fe_0_5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59" name="Google Shape;159;gfb02c719fe_0_5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258014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645" name="Google Shape;6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04056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6847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655985d15_0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3" name="Google Shape;183;g10655985d15_0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482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36494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655985d15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10655985d15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8" name="Google Shape;248;g10655985d15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extLst>
      <p:ext uri="{BB962C8B-B14F-4D97-AF65-F5344CB8AC3E}">
        <p14:creationId xmlns:p14="http://schemas.microsoft.com/office/powerpoint/2010/main" val="237141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b02c719f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fb02c719fe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8" name="Google Shape;288;gfb02c719fe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356710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06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6605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65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0631dc9199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10631dc919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6" name="Google Shape;376;g10631dc9199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305881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0631dc9199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10631dc9199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2" name="Google Shape;392;g10631dc9199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93914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0655985d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0655985d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indent="-309563">
              <a:lnSpc>
                <a:spcPct val="115000"/>
              </a:lnSpc>
              <a:spcBef>
                <a:spcPts val="0"/>
              </a:spcBef>
              <a:buSzPts val="2900"/>
            </a:pPr>
            <a:endParaRPr dirty="0"/>
          </a:p>
        </p:txBody>
      </p:sp>
      <p:sp>
        <p:nvSpPr>
          <p:cNvPr id="408" name="Google Shape;408;g10655985d1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extLst>
      <p:ext uri="{BB962C8B-B14F-4D97-AF65-F5344CB8AC3E}">
        <p14:creationId xmlns:p14="http://schemas.microsoft.com/office/powerpoint/2010/main" val="1615893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0631dc9199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10631dc9199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8" name="Google Shape;448;g10631dc9199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159471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fb02c719f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fb02c719fe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SzPts val="1400"/>
              <a:buNone/>
            </a:pPr>
            <a:endParaRPr dirty="0"/>
          </a:p>
        </p:txBody>
      </p:sp>
    </p:spTree>
    <p:extLst>
      <p:ext uri="{BB962C8B-B14F-4D97-AF65-F5344CB8AC3E}">
        <p14:creationId xmlns:p14="http://schemas.microsoft.com/office/powerpoint/2010/main" val="2713745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13058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0631dc9199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10631dc9199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g10631dc9199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825248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0631dc919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0631dc9199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60540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0655985d15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0655985d15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598" name="Google Shape;598;g10655985d15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10800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5128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0655985d15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0655985d15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4" name="Google Shape;614;g10655985d15_0_1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391702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136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24590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43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66528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4445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4345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3396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45643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9891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16849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010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445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428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5171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80281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smtClean="0"/>
          </a:p>
        </p:txBody>
      </p:sp>
      <p:sp>
        <p:nvSpPr>
          <p:cNvPr id="4" name="Slide Number Placeholder 3"/>
          <p:cNvSpPr>
            <a:spLocks noGrp="1"/>
          </p:cNvSpPr>
          <p:nvPr>
            <p:ph type="sldNum" sz="quarter" idx="10"/>
          </p:nvPr>
        </p:nvSpPr>
        <p:spPr/>
        <p:txBody>
          <a:bodyPr/>
          <a:lstStyle/>
          <a:p>
            <a:fld id="{96F5D379-657F-45F2-B6E3-102E2B76FC2D}" type="slidenum">
              <a:rPr lang="en-US" smtClean="0"/>
              <a:t>63</a:t>
            </a:fld>
            <a:endParaRPr lang="en-US"/>
          </a:p>
        </p:txBody>
      </p:sp>
    </p:spTree>
    <p:extLst>
      <p:ext uri="{BB962C8B-B14F-4D97-AF65-F5344CB8AC3E}">
        <p14:creationId xmlns:p14="http://schemas.microsoft.com/office/powerpoint/2010/main" val="630884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1250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96F5D379-657F-45F2-B6E3-102E2B76FC2D}" type="slidenum">
              <a:rPr lang="en-US" smtClean="0"/>
              <a:t>69</a:t>
            </a:fld>
            <a:endParaRPr lang="en-US"/>
          </a:p>
        </p:txBody>
      </p:sp>
    </p:spTree>
    <p:extLst>
      <p:ext uri="{BB962C8B-B14F-4D97-AF65-F5344CB8AC3E}">
        <p14:creationId xmlns:p14="http://schemas.microsoft.com/office/powerpoint/2010/main" val="700613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5D379-657F-45F2-B6E3-102E2B76FC2D}" type="slidenum">
              <a:rPr lang="en-US" smtClean="0"/>
              <a:t>70</a:t>
            </a:fld>
            <a:endParaRPr lang="en-US"/>
          </a:p>
        </p:txBody>
      </p:sp>
    </p:spTree>
    <p:extLst>
      <p:ext uri="{BB962C8B-B14F-4D97-AF65-F5344CB8AC3E}">
        <p14:creationId xmlns:p14="http://schemas.microsoft.com/office/powerpoint/2010/main" val="385375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82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3288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82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28491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5545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871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13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atin typeface="+mj-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19697" y="4606545"/>
            <a:ext cx="548700" cy="393600"/>
          </a:xfrm>
          <a:prstGeom prst="rect">
            <a:avLst/>
          </a:prstGeom>
        </p:spPr>
        <p:txBody>
          <a:bodyPr spcFirstLastPara="1" wrap="square" lIns="91425" tIns="91425" rIns="91425" bIns="91425" anchor="ctr" anchorCtr="0">
            <a:noAutofit/>
          </a:bodyPr>
          <a:lstStyle>
            <a:lvl1pPr lvl="0" rtl="0">
              <a:buNone/>
              <a:defRPr sz="1000">
                <a:solidFill>
                  <a:srgbClr val="B7B7B7"/>
                </a:solidFill>
              </a:defRPr>
            </a:lvl1pPr>
            <a:lvl2pPr lvl="1" rtl="0">
              <a:buNone/>
              <a:defRPr sz="1000">
                <a:solidFill>
                  <a:srgbClr val="B7B7B7"/>
                </a:solidFill>
              </a:defRPr>
            </a:lvl2pPr>
            <a:lvl3pPr lvl="2" rtl="0">
              <a:buNone/>
              <a:defRPr sz="1000">
                <a:solidFill>
                  <a:srgbClr val="B7B7B7"/>
                </a:solidFill>
              </a:defRPr>
            </a:lvl3pPr>
            <a:lvl4pPr lvl="3" rtl="0">
              <a:buNone/>
              <a:defRPr sz="1000">
                <a:solidFill>
                  <a:srgbClr val="B7B7B7"/>
                </a:solidFill>
              </a:defRPr>
            </a:lvl4pPr>
            <a:lvl5pPr lvl="4" rtl="0">
              <a:buNone/>
              <a:defRPr sz="1000">
                <a:solidFill>
                  <a:srgbClr val="B7B7B7"/>
                </a:solidFill>
              </a:defRPr>
            </a:lvl5pPr>
            <a:lvl6pPr lvl="5" rtl="0">
              <a:buNone/>
              <a:defRPr sz="1000">
                <a:solidFill>
                  <a:srgbClr val="B7B7B7"/>
                </a:solidFill>
              </a:defRPr>
            </a:lvl6pPr>
            <a:lvl7pPr lvl="6" rtl="0">
              <a:buNone/>
              <a:defRPr sz="1000">
                <a:solidFill>
                  <a:srgbClr val="B7B7B7"/>
                </a:solidFill>
              </a:defRPr>
            </a:lvl7pPr>
            <a:lvl8pPr lvl="7" rtl="0">
              <a:buNone/>
              <a:defRPr sz="1000">
                <a:solidFill>
                  <a:srgbClr val="B7B7B7"/>
                </a:solidFill>
              </a:defRPr>
            </a:lvl8pPr>
            <a:lvl9pPr lvl="8" rtl="0">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310896" y="128016"/>
            <a:ext cx="8140148" cy="7797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sz="28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 name="Google Shape;24;p17"/>
          <p:cNvSpPr txBox="1">
            <a:spLocks noGrp="1"/>
          </p:cNvSpPr>
          <p:nvPr>
            <p:ph type="body" idx="1"/>
          </p:nvPr>
        </p:nvSpPr>
        <p:spPr>
          <a:xfrm>
            <a:off x="375202" y="1169303"/>
            <a:ext cx="8138160" cy="3475435"/>
          </a:xfrm>
          <a:prstGeom prst="rect">
            <a:avLst/>
          </a:prstGeom>
          <a:noFill/>
          <a:ln>
            <a:noFill/>
          </a:ln>
        </p:spPr>
        <p:txBody>
          <a:bodyPr spcFirstLastPara="1" wrap="square" lIns="91425" tIns="45700" rIns="91425" bIns="45700" anchor="t" anchorCtr="0">
            <a:normAutofit/>
          </a:bodyPr>
          <a:lstStyle>
            <a:lvl1pPr marL="342900" lvl="0" indent="-318135" algn="l">
              <a:lnSpc>
                <a:spcPct val="90000"/>
              </a:lnSpc>
              <a:spcBef>
                <a:spcPts val="750"/>
              </a:spcBef>
              <a:spcAft>
                <a:spcPts val="0"/>
              </a:spcAft>
              <a:buClr>
                <a:srgbClr val="DB244D"/>
              </a:buClr>
              <a:buSzPts val="3080"/>
              <a:buFont typeface="Trebuchet MS"/>
              <a:buChar char="•"/>
              <a:defRPr sz="2000" b="0">
                <a:latin typeface="Trebuchet MS"/>
                <a:ea typeface="Trebuchet MS"/>
                <a:cs typeface="Trebuchet MS"/>
                <a:sym typeface="Trebuchet MS"/>
              </a:defRPr>
            </a:lvl1pPr>
            <a:lvl2pPr marL="685800" lvl="1" indent="-307658" algn="l">
              <a:lnSpc>
                <a:spcPct val="90000"/>
              </a:lnSpc>
              <a:spcBef>
                <a:spcPts val="375"/>
              </a:spcBef>
              <a:spcAft>
                <a:spcPts val="0"/>
              </a:spcAft>
              <a:buClr>
                <a:srgbClr val="DB244D"/>
              </a:buClr>
              <a:buSzPts val="2860"/>
              <a:buFont typeface="Trebuchet MS"/>
              <a:buChar char="•"/>
              <a:defRPr sz="1950">
                <a:latin typeface="Trebuchet MS"/>
                <a:ea typeface="Trebuchet MS"/>
                <a:cs typeface="Trebuchet MS"/>
                <a:sym typeface="Trebuchet MS"/>
              </a:defRPr>
            </a:lvl2pPr>
            <a:lvl3pPr marL="1028700" lvl="2" indent="-297179" algn="l">
              <a:lnSpc>
                <a:spcPct val="90000"/>
              </a:lnSpc>
              <a:spcBef>
                <a:spcPts val="375"/>
              </a:spcBef>
              <a:spcAft>
                <a:spcPts val="0"/>
              </a:spcAft>
              <a:buClr>
                <a:srgbClr val="DB244D"/>
              </a:buClr>
              <a:buSzPts val="2640"/>
              <a:buFont typeface="Trebuchet MS"/>
              <a:buChar char="•"/>
              <a:defRPr sz="1800">
                <a:latin typeface="Trebuchet MS"/>
                <a:ea typeface="Trebuchet MS"/>
                <a:cs typeface="Trebuchet MS"/>
                <a:sym typeface="Trebuchet MS"/>
              </a:defRPr>
            </a:lvl3pPr>
            <a:lvl4pPr marL="1371600" lvl="3" indent="-297179" algn="l">
              <a:lnSpc>
                <a:spcPct val="90000"/>
              </a:lnSpc>
              <a:spcBef>
                <a:spcPts val="375"/>
              </a:spcBef>
              <a:spcAft>
                <a:spcPts val="0"/>
              </a:spcAft>
              <a:buClr>
                <a:srgbClr val="DB244D"/>
              </a:buClr>
              <a:buSzPts val="2640"/>
              <a:buFont typeface="Trebuchet MS"/>
              <a:buChar char="•"/>
              <a:defRPr sz="1800">
                <a:latin typeface="Trebuchet MS"/>
                <a:ea typeface="Trebuchet MS"/>
                <a:cs typeface="Trebuchet MS"/>
                <a:sym typeface="Trebuchet MS"/>
              </a:defRPr>
            </a:lvl4pPr>
            <a:lvl5pPr marL="1714500" lvl="4" indent="-265747" algn="l">
              <a:lnSpc>
                <a:spcPct val="90000"/>
              </a:lnSpc>
              <a:spcBef>
                <a:spcPts val="375"/>
              </a:spcBef>
              <a:spcAft>
                <a:spcPts val="0"/>
              </a:spcAft>
              <a:buClr>
                <a:srgbClr val="DB244D"/>
              </a:buClr>
              <a:buSzPts val="1980"/>
              <a:buFont typeface="Trebuchet MS"/>
              <a:buChar char="•"/>
              <a:defRPr>
                <a:latin typeface="Trebuchet MS"/>
                <a:ea typeface="Trebuchet MS"/>
                <a:cs typeface="Trebuchet MS"/>
                <a:sym typeface="Trebuchet MS"/>
              </a:defRPr>
            </a:lvl5pPr>
            <a:lvl6pPr marL="2057400" lvl="5" indent="-257175" algn="l">
              <a:lnSpc>
                <a:spcPct val="90000"/>
              </a:lnSpc>
              <a:spcBef>
                <a:spcPts val="375"/>
              </a:spcBef>
              <a:spcAft>
                <a:spcPts val="0"/>
              </a:spcAft>
              <a:buClr>
                <a:schemeClr val="dk1"/>
              </a:buClr>
              <a:buSzPts val="1800"/>
              <a:buFont typeface="Trebuchet MS"/>
              <a:buChar char="•"/>
              <a:defRPr>
                <a:latin typeface="Trebuchet MS"/>
                <a:ea typeface="Trebuchet MS"/>
                <a:cs typeface="Trebuchet MS"/>
                <a:sym typeface="Trebuchet MS"/>
              </a:defRPr>
            </a:lvl6pPr>
            <a:lvl7pPr marL="2400300" lvl="6" indent="-257175" algn="l">
              <a:lnSpc>
                <a:spcPct val="90000"/>
              </a:lnSpc>
              <a:spcBef>
                <a:spcPts val="375"/>
              </a:spcBef>
              <a:spcAft>
                <a:spcPts val="0"/>
              </a:spcAft>
              <a:buClr>
                <a:schemeClr val="dk1"/>
              </a:buClr>
              <a:buSzPts val="1800"/>
              <a:buFont typeface="Trebuchet MS"/>
              <a:buChar char="•"/>
              <a:defRPr>
                <a:latin typeface="Trebuchet MS"/>
                <a:ea typeface="Trebuchet MS"/>
                <a:cs typeface="Trebuchet MS"/>
                <a:sym typeface="Trebuchet MS"/>
              </a:defRPr>
            </a:lvl7pPr>
            <a:lvl8pPr marL="2743200" lvl="7" indent="-257175" algn="l">
              <a:lnSpc>
                <a:spcPct val="90000"/>
              </a:lnSpc>
              <a:spcBef>
                <a:spcPts val="375"/>
              </a:spcBef>
              <a:spcAft>
                <a:spcPts val="0"/>
              </a:spcAft>
              <a:buClr>
                <a:schemeClr val="dk1"/>
              </a:buClr>
              <a:buSzPts val="1800"/>
              <a:buFont typeface="Trebuchet MS"/>
              <a:buChar char="•"/>
              <a:defRPr>
                <a:latin typeface="Trebuchet MS"/>
                <a:ea typeface="Trebuchet MS"/>
                <a:cs typeface="Trebuchet MS"/>
                <a:sym typeface="Trebuchet MS"/>
              </a:defRPr>
            </a:lvl8pPr>
            <a:lvl9pPr marL="3086100" lvl="8" indent="-257175" algn="l">
              <a:lnSpc>
                <a:spcPct val="90000"/>
              </a:lnSpc>
              <a:spcBef>
                <a:spcPts val="375"/>
              </a:spcBef>
              <a:spcAft>
                <a:spcPts val="0"/>
              </a:spcAft>
              <a:buClr>
                <a:schemeClr val="dk1"/>
              </a:buClr>
              <a:buSzPts val="1800"/>
              <a:buFont typeface="Trebuchet MS"/>
              <a:buChar char="•"/>
              <a:defRPr>
                <a:latin typeface="Trebuchet MS"/>
                <a:ea typeface="Trebuchet MS"/>
                <a:cs typeface="Trebuchet MS"/>
                <a:sym typeface="Trebuchet MS"/>
              </a:defRPr>
            </a:lvl9pPr>
          </a:lstStyle>
          <a:p>
            <a:endParaRPr dirty="0"/>
          </a:p>
        </p:txBody>
      </p:sp>
      <p:sp>
        <p:nvSpPr>
          <p:cNvPr id="25" name="Google Shape;25;p17"/>
          <p:cNvSpPr txBox="1">
            <a:spLocks noGrp="1"/>
          </p:cNvSpPr>
          <p:nvPr>
            <p:ph type="sldNum" idx="12"/>
          </p:nvPr>
        </p:nvSpPr>
        <p:spPr>
          <a:xfrm>
            <a:off x="8446327" y="4644738"/>
            <a:ext cx="499441" cy="37724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chemeClr val="dk1"/>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57447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gfb02c719fe_0_109"/>
          <p:cNvSpPr txBox="1">
            <a:spLocks noGrp="1"/>
          </p:cNvSpPr>
          <p:nvPr>
            <p:ph type="title"/>
          </p:nvPr>
        </p:nvSpPr>
        <p:spPr>
          <a:xfrm>
            <a:off x="362907" y="174362"/>
            <a:ext cx="8138160" cy="77724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atin typeface="+mj-lt"/>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dirty="0"/>
          </a:p>
        </p:txBody>
      </p:sp>
      <p:sp>
        <p:nvSpPr>
          <p:cNvPr id="93" name="Google Shape;93;gfb02c719fe_0_109"/>
          <p:cNvSpPr txBox="1">
            <a:spLocks noGrp="1"/>
          </p:cNvSpPr>
          <p:nvPr>
            <p:ph type="body" idx="1"/>
          </p:nvPr>
        </p:nvSpPr>
        <p:spPr>
          <a:xfrm>
            <a:off x="311700" y="1152475"/>
            <a:ext cx="8138160" cy="3474720"/>
          </a:xfrm>
          <a:prstGeom prst="rect">
            <a:avLst/>
          </a:prstGeom>
          <a:noFill/>
          <a:ln>
            <a:noFill/>
          </a:ln>
        </p:spPr>
        <p:txBody>
          <a:bodyPr spcFirstLastPara="1" wrap="square" lIns="121900" tIns="121900" rIns="121900" bIns="121900" anchor="t" anchorCtr="0">
            <a:normAutofit/>
          </a:bodyPr>
          <a:lstStyle>
            <a:lvl1pPr marL="342900" lvl="0" indent="-285750" algn="l">
              <a:lnSpc>
                <a:spcPct val="115000"/>
              </a:lnSpc>
              <a:spcBef>
                <a:spcPts val="0"/>
              </a:spcBef>
              <a:spcAft>
                <a:spcPts val="0"/>
              </a:spcAft>
              <a:buSzPts val="2400"/>
              <a:buFont typeface="Arial" panose="020B0604020202020204" pitchFamily="34" charset="0"/>
              <a:buChar char="•"/>
              <a:defRPr sz="2000" b="0">
                <a:latin typeface="+mj-lt"/>
              </a:defRPr>
            </a:lvl1pPr>
            <a:lvl2pPr marL="685800" lvl="1" indent="-261938" algn="l">
              <a:lnSpc>
                <a:spcPct val="115000"/>
              </a:lnSpc>
              <a:spcBef>
                <a:spcPts val="0"/>
              </a:spcBef>
              <a:spcAft>
                <a:spcPts val="0"/>
              </a:spcAft>
              <a:buSzPts val="1900"/>
              <a:buChar char="○"/>
              <a:defRPr/>
            </a:lvl2pPr>
            <a:lvl3pPr marL="1028700" lvl="2" indent="-261938" algn="l">
              <a:lnSpc>
                <a:spcPct val="115000"/>
              </a:lnSpc>
              <a:spcBef>
                <a:spcPts val="0"/>
              </a:spcBef>
              <a:spcAft>
                <a:spcPts val="0"/>
              </a:spcAft>
              <a:buSzPts val="1900"/>
              <a:buChar char="■"/>
              <a:defRPr/>
            </a:lvl3pPr>
            <a:lvl4pPr marL="1371600" lvl="3" indent="-261938" algn="l">
              <a:lnSpc>
                <a:spcPct val="115000"/>
              </a:lnSpc>
              <a:spcBef>
                <a:spcPts val="0"/>
              </a:spcBef>
              <a:spcAft>
                <a:spcPts val="0"/>
              </a:spcAft>
              <a:buSzPts val="1900"/>
              <a:buChar char="●"/>
              <a:defRPr/>
            </a:lvl4pPr>
            <a:lvl5pPr marL="1714500" lvl="4" indent="-261938" algn="l">
              <a:lnSpc>
                <a:spcPct val="115000"/>
              </a:lnSpc>
              <a:spcBef>
                <a:spcPts val="0"/>
              </a:spcBef>
              <a:spcAft>
                <a:spcPts val="0"/>
              </a:spcAft>
              <a:buSzPts val="1900"/>
              <a:buChar char="○"/>
              <a:defRPr/>
            </a:lvl5pPr>
            <a:lvl6pPr marL="2057400" lvl="5" indent="-261938" algn="l">
              <a:lnSpc>
                <a:spcPct val="115000"/>
              </a:lnSpc>
              <a:spcBef>
                <a:spcPts val="0"/>
              </a:spcBef>
              <a:spcAft>
                <a:spcPts val="0"/>
              </a:spcAft>
              <a:buSzPts val="1900"/>
              <a:buChar char="■"/>
              <a:defRPr/>
            </a:lvl6pPr>
            <a:lvl7pPr marL="2400300" lvl="6" indent="-261938" algn="l">
              <a:lnSpc>
                <a:spcPct val="115000"/>
              </a:lnSpc>
              <a:spcBef>
                <a:spcPts val="0"/>
              </a:spcBef>
              <a:spcAft>
                <a:spcPts val="0"/>
              </a:spcAft>
              <a:buSzPts val="1900"/>
              <a:buChar char="●"/>
              <a:defRPr/>
            </a:lvl7pPr>
            <a:lvl8pPr marL="2743200" lvl="7" indent="-261938" algn="l">
              <a:lnSpc>
                <a:spcPct val="115000"/>
              </a:lnSpc>
              <a:spcBef>
                <a:spcPts val="0"/>
              </a:spcBef>
              <a:spcAft>
                <a:spcPts val="0"/>
              </a:spcAft>
              <a:buSzPts val="1900"/>
              <a:buChar char="○"/>
              <a:defRPr/>
            </a:lvl8pPr>
            <a:lvl9pPr marL="3086100" lvl="8" indent="-261938" algn="l">
              <a:lnSpc>
                <a:spcPct val="115000"/>
              </a:lnSpc>
              <a:spcBef>
                <a:spcPts val="0"/>
              </a:spcBef>
              <a:spcAft>
                <a:spcPts val="0"/>
              </a:spcAft>
              <a:buSzPts val="1900"/>
              <a:buChar char="■"/>
              <a:defRPr/>
            </a:lvl9pPr>
          </a:lstStyle>
          <a:p>
            <a:endParaRPr dirty="0"/>
          </a:p>
        </p:txBody>
      </p:sp>
      <p:sp>
        <p:nvSpPr>
          <p:cNvPr id="94" name="Google Shape;94;gfb02c719fe_0_109"/>
          <p:cNvSpPr txBox="1">
            <a:spLocks noGrp="1"/>
          </p:cNvSpPr>
          <p:nvPr>
            <p:ph type="sldNum" idx="12"/>
          </p:nvPr>
        </p:nvSpPr>
        <p:spPr>
          <a:xfrm>
            <a:off x="8472458" y="4663217"/>
            <a:ext cx="548775" cy="393525"/>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975"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92039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p:cNvPicPr preferRelativeResize="0"/>
          <p:nvPr/>
        </p:nvPicPr>
        <p:blipFill>
          <a:blip r:embed="rId3">
            <a:alphaModFix/>
          </a:blip>
          <a:stretch>
            <a:fillRect/>
          </a:stretch>
        </p:blipFill>
        <p:spPr>
          <a:xfrm>
            <a:off x="0" y="17536"/>
            <a:ext cx="9144000" cy="5138738"/>
          </a:xfrm>
          <a:prstGeom prst="rect">
            <a:avLst/>
          </a:prstGeom>
          <a:noFill/>
          <a:ln>
            <a:noFill/>
          </a:ln>
        </p:spPr>
      </p:pic>
      <p:sp>
        <p:nvSpPr>
          <p:cNvPr id="15" name="Google Shape;15;p3"/>
          <p:cNvSpPr/>
          <p:nvPr/>
        </p:nvSpPr>
        <p:spPr>
          <a:xfrm>
            <a:off x="642600" y="1358950"/>
            <a:ext cx="7943100" cy="2833800"/>
          </a:xfrm>
          <a:prstGeom prst="roundRect">
            <a:avLst>
              <a:gd name="adj" fmla="val 16667"/>
            </a:avLst>
          </a:prstGeom>
          <a:solidFill>
            <a:srgbClr val="FFFFFF">
              <a:alpha val="7039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311708" y="1244950"/>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j-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7" name="Google Shape;17;p3"/>
          <p:cNvSpPr txBox="1">
            <a:spLocks noGrp="1"/>
          </p:cNvSpPr>
          <p:nvPr>
            <p:ph type="subTitle" idx="1"/>
          </p:nvPr>
        </p:nvSpPr>
        <p:spPr>
          <a:xfrm>
            <a:off x="311700" y="33345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j-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8" name="Google Shape;18;p3"/>
          <p:cNvSpPr txBox="1">
            <a:spLocks noGrp="1"/>
          </p:cNvSpPr>
          <p:nvPr>
            <p:ph type="sldNum" idx="12"/>
          </p:nvPr>
        </p:nvSpPr>
        <p:spPr>
          <a:xfrm>
            <a:off x="480383" y="46283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77724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atin typeface="+mj-l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21" name="Google Shape;21;p4"/>
          <p:cNvSpPr txBox="1">
            <a:spLocks noGrp="1"/>
          </p:cNvSpPr>
          <p:nvPr>
            <p:ph type="sldNum" idx="12"/>
          </p:nvPr>
        </p:nvSpPr>
        <p:spPr>
          <a:xfrm>
            <a:off x="8426955" y="45992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20650" y="4606545"/>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7"/>
          <p:cNvSpPr txBox="1">
            <a:spLocks noGrp="1"/>
          </p:cNvSpPr>
          <p:nvPr>
            <p:ph type="title"/>
          </p:nvPr>
        </p:nvSpPr>
        <p:spPr>
          <a:xfrm>
            <a:off x="310896" y="415925"/>
            <a:ext cx="8138160" cy="77724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mj-lt"/>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body" idx="1"/>
          </p:nvPr>
        </p:nvSpPr>
        <p:spPr>
          <a:xfrm>
            <a:off x="311700" y="1389600"/>
            <a:ext cx="42549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2000" b="0">
                <a:latin typeface="+mj-lt"/>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6" name="Google Shape;36;p8"/>
          <p:cNvSpPr txBox="1">
            <a:spLocks noGrp="1"/>
          </p:cNvSpPr>
          <p:nvPr>
            <p:ph type="sldNum" idx="12"/>
          </p:nvPr>
        </p:nvSpPr>
        <p:spPr>
          <a:xfrm>
            <a:off x="8420650" y="46500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7" name="Google Shape;37;p8"/>
          <p:cNvSpPr txBox="1">
            <a:spLocks noGrp="1"/>
          </p:cNvSpPr>
          <p:nvPr>
            <p:ph type="title"/>
          </p:nvPr>
        </p:nvSpPr>
        <p:spPr>
          <a:xfrm>
            <a:off x="448750" y="415925"/>
            <a:ext cx="8138160" cy="77724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mj-lt"/>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40" name="Google Shape;40;p9"/>
          <p:cNvSpPr txBox="1">
            <a:spLocks noGrp="1"/>
          </p:cNvSpPr>
          <p:nvPr>
            <p:ph type="sldNum" idx="12"/>
          </p:nvPr>
        </p:nvSpPr>
        <p:spPr>
          <a:xfrm>
            <a:off x="8426955" y="461380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0" dirty="0">
              <a:latin typeface="+mj-lt"/>
            </a:endParaRPr>
          </a:p>
        </p:txBody>
      </p:sp>
      <p:sp>
        <p:nvSpPr>
          <p:cNvPr id="43" name="Google Shape;43;p10"/>
          <p:cNvSpPr txBox="1">
            <a:spLocks noGrp="1"/>
          </p:cNvSpPr>
          <p:nvPr>
            <p:ph type="title"/>
          </p:nvPr>
        </p:nvSpPr>
        <p:spPr>
          <a:xfrm>
            <a:off x="270750" y="168090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44" name="Google Shape;44;p10"/>
          <p:cNvSpPr txBox="1">
            <a:spLocks noGrp="1"/>
          </p:cNvSpPr>
          <p:nvPr>
            <p:ph type="subTitle" idx="1"/>
          </p:nvPr>
        </p:nvSpPr>
        <p:spPr>
          <a:xfrm>
            <a:off x="270750" y="325080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000" b="1">
                <a:latin typeface="+mj-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45" name="Google Shape;45;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sz="2000" b="0">
                <a:latin typeface="+mj-lt"/>
              </a:defRPr>
            </a:lvl1pPr>
            <a:lvl2pPr marL="914400" lvl="1" indent="-330200">
              <a:spcBef>
                <a:spcPts val="1600"/>
              </a:spcBef>
              <a:spcAft>
                <a:spcPts val="0"/>
              </a:spcAft>
              <a:buSzPts val="16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6" name="Google Shape;46;p10"/>
          <p:cNvSpPr txBox="1">
            <a:spLocks noGrp="1"/>
          </p:cNvSpPr>
          <p:nvPr>
            <p:ph type="sldNum" idx="12"/>
          </p:nvPr>
        </p:nvSpPr>
        <p:spPr>
          <a:xfrm>
            <a:off x="8227800" y="466460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69650" y="37933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sz="2000" b="0">
                <a:latin typeface="+mj-lt"/>
              </a:defRPr>
            </a:lvl1pPr>
          </a:lstStyle>
          <a:p>
            <a:endParaRPr dirty="0"/>
          </a:p>
        </p:txBody>
      </p:sp>
      <p:sp>
        <p:nvSpPr>
          <p:cNvPr id="49" name="Google Shape;49;p11"/>
          <p:cNvSpPr txBox="1">
            <a:spLocks noGrp="1"/>
          </p:cNvSpPr>
          <p:nvPr>
            <p:ph type="sldNum" idx="12"/>
          </p:nvPr>
        </p:nvSpPr>
        <p:spPr>
          <a:xfrm>
            <a:off x="8441469" y="460654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2000" b="0">
                <a:latin typeface="+mj-lt"/>
              </a:defRPr>
            </a:lvl1pPr>
            <a:lvl2pPr marL="914400" lvl="1" indent="-330200" algn="ctr">
              <a:spcBef>
                <a:spcPts val="1600"/>
              </a:spcBef>
              <a:spcAft>
                <a:spcPts val="0"/>
              </a:spcAft>
              <a:buSzPts val="16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53" name="Google Shape;53;p12"/>
          <p:cNvSpPr txBox="1">
            <a:spLocks noGrp="1"/>
          </p:cNvSpPr>
          <p:nvPr>
            <p:ph type="sldNum" idx="12"/>
          </p:nvPr>
        </p:nvSpPr>
        <p:spPr>
          <a:xfrm>
            <a:off x="8419697" y="464283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448625" y="11002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rgbClr val="101820"/>
              </a:buClr>
              <a:buSzPts val="1600"/>
              <a:buFont typeface="Josefin Sans"/>
              <a:buChar char="●"/>
              <a:defRPr sz="1600" b="1">
                <a:solidFill>
                  <a:srgbClr val="101820"/>
                </a:solidFill>
                <a:latin typeface="Josefin Sans"/>
                <a:ea typeface="Josefin Sans"/>
                <a:cs typeface="Josefin Sans"/>
                <a:sym typeface="Josefin Sans"/>
              </a:defRPr>
            </a:lvl1pPr>
            <a:lvl2pPr marL="914400" lvl="1" indent="-330200">
              <a:lnSpc>
                <a:spcPct val="115000"/>
              </a:lnSpc>
              <a:spcBef>
                <a:spcPts val="1600"/>
              </a:spcBef>
              <a:spcAft>
                <a:spcPts val="0"/>
              </a:spcAft>
              <a:buClr>
                <a:schemeClr val="dk2"/>
              </a:buClr>
              <a:buSzPts val="1600"/>
              <a:buFont typeface="Josefin Sans"/>
              <a:buChar char="○"/>
              <a:defRPr sz="1600" b="1">
                <a:solidFill>
                  <a:schemeClr val="dk2"/>
                </a:solidFill>
                <a:latin typeface="Josefin Sans"/>
                <a:ea typeface="Josefin Sans"/>
                <a:cs typeface="Josefin Sans"/>
                <a:sym typeface="Josefin Sans"/>
              </a:defRPr>
            </a:lvl2pPr>
            <a:lvl3pPr marL="1371600" lvl="2" indent="-317500">
              <a:lnSpc>
                <a:spcPct val="115000"/>
              </a:lnSpc>
              <a:spcBef>
                <a:spcPts val="1600"/>
              </a:spcBef>
              <a:spcAft>
                <a:spcPts val="0"/>
              </a:spcAft>
              <a:buClr>
                <a:srgbClr val="D50032"/>
              </a:buClr>
              <a:buSzPts val="1400"/>
              <a:buFont typeface="Josefin Sans"/>
              <a:buChar char="■"/>
              <a:defRPr b="1">
                <a:solidFill>
                  <a:srgbClr val="D50032"/>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4pPr>
            <a:lvl5pPr marL="2286000" lvl="4" indent="-317500">
              <a:lnSpc>
                <a:spcPct val="115000"/>
              </a:lnSpc>
              <a:spcBef>
                <a:spcPts val="1600"/>
              </a:spcBef>
              <a:spcAft>
                <a:spcPts val="0"/>
              </a:spcAft>
              <a:buClr>
                <a:srgbClr val="D50032"/>
              </a:buClr>
              <a:buSzPts val="1400"/>
              <a:buFont typeface="Josefin Sans"/>
              <a:buChar char="○"/>
              <a:defRPr i="1">
                <a:solidFill>
                  <a:srgbClr val="D50032"/>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2"/>
              </a:buClr>
              <a:buSzPts val="1400"/>
              <a:buFont typeface="Josefin Sans"/>
              <a:buChar char="●"/>
              <a:defRPr>
                <a:solidFill>
                  <a:schemeClr val="dk2"/>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2"/>
              </a:buClr>
              <a:buSzPts val="1400"/>
              <a:buFont typeface="Josefin Sans"/>
              <a:buChar char="○"/>
              <a:defRPr b="1">
                <a:solidFill>
                  <a:schemeClr val="dk2"/>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2"/>
              </a:buClr>
              <a:buSzPts val="1400"/>
              <a:buFont typeface="Josefin Sans"/>
              <a:buChar char="■"/>
              <a:defRPr b="1">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sldNum" idx="12"/>
          </p:nvPr>
        </p:nvSpPr>
        <p:spPr>
          <a:xfrm>
            <a:off x="8420525" y="4633842"/>
            <a:ext cx="548700" cy="393600"/>
          </a:xfrm>
          <a:prstGeom prst="rect">
            <a:avLst/>
          </a:prstGeom>
          <a:noFill/>
          <a:ln>
            <a:noFill/>
          </a:ln>
        </p:spPr>
        <p:txBody>
          <a:bodyPr spcFirstLastPara="1" wrap="square" lIns="91425" tIns="91425" rIns="91425" bIns="91425" anchor="ctr" anchorCtr="0">
            <a:noAutofit/>
          </a:bodyPr>
          <a:lstStyle>
            <a:lvl1pPr lvl="0">
              <a:buNone/>
              <a:defRPr sz="1000">
                <a:solidFill>
                  <a:srgbClr val="B7B7B7"/>
                </a:solidFill>
              </a:defRPr>
            </a:lvl1pPr>
            <a:lvl2pPr lvl="1">
              <a:buNone/>
              <a:defRPr sz="1000">
                <a:solidFill>
                  <a:srgbClr val="B7B7B7"/>
                </a:solidFill>
              </a:defRPr>
            </a:lvl2pPr>
            <a:lvl3pPr lvl="2">
              <a:buNone/>
              <a:defRPr sz="1000">
                <a:solidFill>
                  <a:srgbClr val="B7B7B7"/>
                </a:solidFill>
              </a:defRPr>
            </a:lvl3pPr>
            <a:lvl4pPr lvl="3">
              <a:buNone/>
              <a:defRPr sz="1000">
                <a:solidFill>
                  <a:srgbClr val="B7B7B7"/>
                </a:solidFill>
              </a:defRPr>
            </a:lvl4pPr>
            <a:lvl5pPr lvl="4">
              <a:buNone/>
              <a:defRPr sz="1000">
                <a:solidFill>
                  <a:srgbClr val="B7B7B7"/>
                </a:solidFill>
              </a:defRPr>
            </a:lvl5pPr>
            <a:lvl6pPr lvl="5">
              <a:buNone/>
              <a:defRPr sz="1000">
                <a:solidFill>
                  <a:srgbClr val="B7B7B7"/>
                </a:solidFill>
              </a:defRPr>
            </a:lvl6pPr>
            <a:lvl7pPr lvl="6">
              <a:buNone/>
              <a:defRPr sz="1000">
                <a:solidFill>
                  <a:srgbClr val="B7B7B7"/>
                </a:solidFill>
              </a:defRPr>
            </a:lvl7pPr>
            <a:lvl8pPr lvl="7">
              <a:buNone/>
              <a:defRPr sz="1000">
                <a:solidFill>
                  <a:srgbClr val="B7B7B7"/>
                </a:solidFill>
              </a:defRPr>
            </a:lvl8pPr>
            <a:lvl9pPr lvl="8">
              <a:buNone/>
              <a:defRPr sz="1000">
                <a:solidFill>
                  <a:srgbClr val="B7B7B7"/>
                </a:solidFill>
              </a:defRPr>
            </a:lvl9pPr>
          </a:lstStyle>
          <a:p>
            <a:pPr marL="0" lvl="0" indent="0" algn="l" rtl="0">
              <a:spcBef>
                <a:spcPts val="0"/>
              </a:spcBef>
              <a:spcAft>
                <a:spcPts val="0"/>
              </a:spcAft>
              <a:buNone/>
            </a:pPr>
            <a:fld id="{00000000-1234-1234-1234-123412341234}" type="slidenum">
              <a:rPr lang="en"/>
              <a:t>‹#›</a:t>
            </a:fld>
            <a:endParaRPr/>
          </a:p>
        </p:txBody>
      </p:sp>
      <p:sp>
        <p:nvSpPr>
          <p:cNvPr id="8" name="Google Shape;8;p1"/>
          <p:cNvSpPr txBox="1">
            <a:spLocks noGrp="1"/>
          </p:cNvSpPr>
          <p:nvPr>
            <p:ph type="title"/>
          </p:nvPr>
        </p:nvSpPr>
        <p:spPr>
          <a:xfrm>
            <a:off x="448750" y="4159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D50032"/>
              </a:buClr>
              <a:buSzPts val="2800"/>
              <a:buFont typeface="Josefin Sans"/>
              <a:buNone/>
              <a:defRPr sz="2800" b="1">
                <a:solidFill>
                  <a:srgbClr val="D50032"/>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61" r:id="rId10"/>
    <p:sldLayoutId id="2147483663"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270/"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schoolquality.virgini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https://lis.virginia.gov/cgi-bin/legp604.exe?211+sum+HB2027"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hyperlink" Target="https://lis.virginia.gov/cgi-bin/legp604.exe?212+sum+SB1357"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80/"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law.lis.virginia.gov/vacode/title22.1/chapter13.2/section22.1-253.13:3/"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law.lis.virginia.gov/admincode/title8/agency20/chapter131/section380/" TargetMode="Externa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2.2-400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80/" TargetMode="External"/><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390/"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hyperlink" Target="https://law.lis.virginia.gov/admincode/title8/agency20/chapter131/section400/"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hyperlink" Target="https://law.lis.virginia.gov/admincode/title8/agency20/chapter131/section430/" TargetMode="External"/><Relationship Id="rId3" Type="http://schemas.openxmlformats.org/officeDocument/2006/relationships/hyperlink" Target="https://law.lis.virginia.gov/admincode/title8/agency20/chapter131/section380/" TargetMode="External"/><Relationship Id="rId7" Type="http://schemas.openxmlformats.org/officeDocument/2006/relationships/hyperlink" Target="https://law.lis.virginia.gov/admincode/title8/agency20/chapter131/section420/" TargetMode="External"/><Relationship Id="rId2" Type="http://schemas.openxmlformats.org/officeDocument/2006/relationships/hyperlink" Target="https://law.lis.virginia.gov/admincode/title8/agency20/chapter131/section370/" TargetMode="External"/><Relationship Id="rId1" Type="http://schemas.openxmlformats.org/officeDocument/2006/relationships/slideLayout" Target="../slideLayouts/slideLayout10.xml"/><Relationship Id="rId6" Type="http://schemas.openxmlformats.org/officeDocument/2006/relationships/hyperlink" Target="https://law.lis.virginia.gov/admincode/title8/agency20/chapter131/section410/" TargetMode="External"/><Relationship Id="rId5" Type="http://schemas.openxmlformats.org/officeDocument/2006/relationships/hyperlink" Target="https://law.lis.virginia.gov/admincode/title8/agency20/chapter131/section400/" TargetMode="External"/><Relationship Id="rId4" Type="http://schemas.openxmlformats.org/officeDocument/2006/relationships/hyperlink" Target="https://law.lis.virginia.gov/admincode/title8/agency20/chapter131/section3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
          <p:cNvSpPr txBox="1">
            <a:spLocks noGrp="1"/>
          </p:cNvSpPr>
          <p:nvPr>
            <p:ph type="ctrTitle"/>
          </p:nvPr>
        </p:nvSpPr>
        <p:spPr>
          <a:xfrm>
            <a:off x="338339" y="1099001"/>
            <a:ext cx="8520600" cy="2052600"/>
          </a:xfrm>
          <a:prstGeom prst="rect">
            <a:avLst/>
          </a:prstGeom>
          <a:noFill/>
          <a:ln>
            <a:noFill/>
          </a:ln>
        </p:spPr>
        <p:txBody>
          <a:bodyPr spcFirstLastPara="1" wrap="square" lIns="68569" tIns="34275" rIns="68569" bIns="34275" anchor="b" anchorCtr="0">
            <a:normAutofit fontScale="90000"/>
          </a:bodyPr>
          <a:lstStyle/>
          <a:p>
            <a:pPr>
              <a:lnSpc>
                <a:spcPct val="90000"/>
              </a:lnSpc>
              <a:buClr>
                <a:schemeClr val="dk1"/>
              </a:buClr>
              <a:buSzPct val="100000"/>
            </a:pPr>
            <a:r>
              <a:rPr lang="en-US" sz="3300" dirty="0"/>
              <a:t/>
            </a:r>
            <a:br>
              <a:rPr lang="en-US" sz="3300" dirty="0"/>
            </a:br>
            <a:r>
              <a:rPr lang="en-US" sz="3300" dirty="0"/>
              <a:t/>
            </a:r>
            <a:br>
              <a:rPr lang="en-US" sz="3300" dirty="0"/>
            </a:br>
            <a:r>
              <a:rPr lang="en-US" sz="3100" dirty="0"/>
              <a:t/>
            </a:r>
            <a:br>
              <a:rPr lang="en-US" sz="3100" dirty="0"/>
            </a:br>
            <a:r>
              <a:rPr lang="en-US" sz="3100" dirty="0" smtClean="0">
                <a:latin typeface="Trebuchet MS" panose="020B0603020202020204" pitchFamily="34" charset="0"/>
              </a:rPr>
              <a:t>An Overview of Virginia’s School Accreditation Model in Preparation for Potential Changes Related to HB938</a:t>
            </a:r>
            <a:br>
              <a:rPr lang="en-US" sz="3100" dirty="0" smtClean="0">
                <a:latin typeface="Trebuchet MS" panose="020B0603020202020204" pitchFamily="34" charset="0"/>
              </a:rPr>
            </a:br>
            <a:endParaRPr sz="2700" dirty="0">
              <a:latin typeface="Trebuchet MS" panose="020B0603020202020204" pitchFamily="34" charset="0"/>
            </a:endParaRPr>
          </a:p>
        </p:txBody>
      </p:sp>
      <p:sp>
        <p:nvSpPr>
          <p:cNvPr id="133" name="Google Shape;133;p1"/>
          <p:cNvSpPr txBox="1">
            <a:spLocks noGrp="1"/>
          </p:cNvSpPr>
          <p:nvPr>
            <p:ph type="sldNum" idx="12"/>
          </p:nvPr>
        </p:nvSpPr>
        <p:spPr>
          <a:xfrm>
            <a:off x="8379057" y="4549940"/>
            <a:ext cx="548700" cy="393600"/>
          </a:xfrm>
          <a:prstGeom prst="rect">
            <a:avLst/>
          </a:prstGeom>
          <a:noFill/>
          <a:ln>
            <a:noFill/>
          </a:ln>
        </p:spPr>
        <p:txBody>
          <a:bodyPr spcFirstLastPara="1" wrap="square" lIns="68569" tIns="34275" rIns="68569" bIns="34275" anchor="ctr" anchorCtr="0">
            <a:noAutofit/>
          </a:bodyPr>
          <a:lstStyle/>
          <a:p>
            <a:pPr algn="ctr">
              <a:buSzPts val="1200"/>
            </a:pPr>
            <a:fld id="{00000000-1234-1234-1234-123412341234}" type="slidenum">
              <a:rPr lang="en-US"/>
              <a:pPr algn="ctr">
                <a:buSzPts val="1200"/>
              </a:pPr>
              <a:t>1</a:t>
            </a:fld>
            <a:endParaRPr dirty="0"/>
          </a:p>
        </p:txBody>
      </p:sp>
      <p:sp>
        <p:nvSpPr>
          <p:cNvPr id="2" name="TextBox 1"/>
          <p:cNvSpPr txBox="1"/>
          <p:nvPr/>
        </p:nvSpPr>
        <p:spPr>
          <a:xfrm>
            <a:off x="1388613" y="3019773"/>
            <a:ext cx="6420051" cy="830997"/>
          </a:xfrm>
          <a:prstGeom prst="rect">
            <a:avLst/>
          </a:prstGeom>
          <a:noFill/>
        </p:spPr>
        <p:txBody>
          <a:bodyPr wrap="square" rtlCol="0">
            <a:spAutoFit/>
          </a:bodyPr>
          <a:lstStyle/>
          <a:p>
            <a:pPr algn="ctr"/>
            <a:r>
              <a:rPr lang="en-US" sz="2400" b="1" dirty="0" smtClean="0">
                <a:latin typeface="Trebuchet MS" panose="020B0603020202020204" pitchFamily="34" charset="0"/>
              </a:rPr>
              <a:t>Presentation to the Board of Education </a:t>
            </a:r>
          </a:p>
          <a:p>
            <a:pPr algn="ctr"/>
            <a:r>
              <a:rPr lang="en-US" sz="2400" dirty="0">
                <a:latin typeface="Trebuchet MS" panose="020B0603020202020204" pitchFamily="34" charset="0"/>
              </a:rPr>
              <a:t>September 14, 2022</a:t>
            </a:r>
            <a:endParaRPr lang="en-US" sz="2400" b="1" dirty="0">
              <a:latin typeface="Trebuchet MS" panose="020B0603020202020204" pitchFamily="34" charset="0"/>
            </a:endParaRPr>
          </a:p>
        </p:txBody>
      </p:sp>
    </p:spTree>
    <p:extLst>
      <p:ext uri="{BB962C8B-B14F-4D97-AF65-F5344CB8AC3E}">
        <p14:creationId xmlns:p14="http://schemas.microsoft.com/office/powerpoint/2010/main" val="26863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699" y="128016"/>
            <a:ext cx="8520525" cy="572625"/>
          </a:xfrm>
        </p:spPr>
        <p:txBody>
          <a:bodyPr>
            <a:noAutofit/>
          </a:bodyPr>
          <a:lstStyle/>
          <a:p>
            <a:r>
              <a:rPr lang="en-US" sz="2600" dirty="0" smtClean="0">
                <a:latin typeface="Trebuchet MS" panose="020B0603020202020204" pitchFamily="34" charset="0"/>
              </a:rPr>
              <a:t>Historical View of Accreditation (1 of 4)</a:t>
            </a:r>
            <a:endParaRPr lang="en-US" sz="2600" dirty="0">
              <a:latin typeface="Trebuchet MS" panose="020B0603020202020204" pitchFamily="34" charset="0"/>
            </a:endParaRPr>
          </a:p>
        </p:txBody>
      </p:sp>
      <p:sp>
        <p:nvSpPr>
          <p:cNvPr id="7" name="Text Placeholder 6"/>
          <p:cNvSpPr>
            <a:spLocks noGrp="1"/>
          </p:cNvSpPr>
          <p:nvPr>
            <p:ph type="body" idx="1"/>
          </p:nvPr>
        </p:nvSpPr>
        <p:spPr>
          <a:xfrm>
            <a:off x="311698" y="795528"/>
            <a:ext cx="8520525" cy="4377632"/>
          </a:xfrm>
        </p:spPr>
        <p:txBody>
          <a:bodyPr>
            <a:normAutofit/>
          </a:bodyPr>
          <a:lstStyle/>
          <a:p>
            <a:pPr>
              <a:lnSpc>
                <a:spcPct val="114000"/>
              </a:lnSpc>
              <a:spcBef>
                <a:spcPts val="750"/>
              </a:spcBef>
            </a:pPr>
            <a:r>
              <a:rPr lang="en-US" sz="2100" dirty="0" smtClean="0">
                <a:latin typeface="Trebuchet MS" panose="020B0603020202020204" pitchFamily="34" charset="0"/>
              </a:rPr>
              <a:t>Before the late 1990s, school accreditation was based on compliance with a set of requirements. School visits and document reviews were used to evaluate compliance.</a:t>
            </a:r>
          </a:p>
          <a:p>
            <a:pPr>
              <a:lnSpc>
                <a:spcPct val="114000"/>
              </a:lnSpc>
              <a:spcBef>
                <a:spcPts val="750"/>
              </a:spcBef>
            </a:pPr>
            <a:r>
              <a:rPr lang="en-US" sz="2100" dirty="0" smtClean="0">
                <a:latin typeface="Trebuchet MS" panose="020B0603020202020204" pitchFamily="34" charset="0"/>
              </a:rPr>
              <a:t>As part of the reform that begin in 1995 with the revision of the </a:t>
            </a:r>
            <a:r>
              <a:rPr lang="en-US" sz="2100" i="1" dirty="0" smtClean="0">
                <a:latin typeface="Trebuchet MS" panose="020B0603020202020204" pitchFamily="34" charset="0"/>
              </a:rPr>
              <a:t>Standards of Learning</a:t>
            </a:r>
            <a:r>
              <a:rPr lang="en-US" sz="2100" dirty="0" smtClean="0">
                <a:latin typeface="Trebuchet MS" panose="020B0603020202020204" pitchFamily="34" charset="0"/>
              </a:rPr>
              <a:t> (SOL) and the implementation of the SOL testing program, there was a shift to an “outcome-based” model of accreditation.  The intent was to set expectations for student achievement and provide schools with flexibility in determining how to meet those expectations.</a:t>
            </a:r>
          </a:p>
          <a:p>
            <a:pPr marL="57150" indent="0">
              <a:buNone/>
            </a:pPr>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426756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1699" y="128016"/>
            <a:ext cx="8520525" cy="572625"/>
          </a:xfrm>
        </p:spPr>
        <p:txBody>
          <a:bodyPr>
            <a:noAutofit/>
          </a:bodyPr>
          <a:lstStyle/>
          <a:p>
            <a:r>
              <a:rPr lang="en-US" sz="2600" dirty="0" smtClean="0">
                <a:latin typeface="Trebuchet MS" panose="020B0603020202020204" pitchFamily="34" charset="0"/>
              </a:rPr>
              <a:t>Historical View of Accreditation (2 of 4)</a:t>
            </a:r>
            <a:endParaRPr lang="en-US" sz="2600" dirty="0">
              <a:latin typeface="Trebuchet MS" panose="020B0603020202020204" pitchFamily="34" charset="0"/>
            </a:endParaRPr>
          </a:p>
        </p:txBody>
      </p:sp>
      <p:sp>
        <p:nvSpPr>
          <p:cNvPr id="7" name="Text Placeholder 6"/>
          <p:cNvSpPr>
            <a:spLocks noGrp="1"/>
          </p:cNvSpPr>
          <p:nvPr>
            <p:ph type="body" idx="1"/>
          </p:nvPr>
        </p:nvSpPr>
        <p:spPr>
          <a:xfrm>
            <a:off x="311698" y="795528"/>
            <a:ext cx="8520525" cy="3981847"/>
          </a:xfrm>
        </p:spPr>
        <p:txBody>
          <a:bodyPr>
            <a:normAutofit/>
          </a:bodyPr>
          <a:lstStyle/>
          <a:p>
            <a:pPr>
              <a:lnSpc>
                <a:spcPct val="114000"/>
              </a:lnSpc>
              <a:spcBef>
                <a:spcPts val="750"/>
              </a:spcBef>
            </a:pPr>
            <a:r>
              <a:rPr lang="en-US" sz="2100" dirty="0" smtClean="0">
                <a:latin typeface="Trebuchet MS" panose="020B0603020202020204" pitchFamily="34" charset="0"/>
              </a:rPr>
              <a:t>The accreditation model was based primarily on SOL test pass rates in English (reading and writing), mathematics, science, and history/social science for “all students” and on a graduation and completion index for schools with a graduating class.</a:t>
            </a:r>
          </a:p>
          <a:p>
            <a:endParaRPr lang="en-US" dirty="0" smtClean="0">
              <a:latin typeface="Trebuchet MS" panose="020B0603020202020204" pitchFamily="34" charset="0"/>
            </a:endParaRPr>
          </a:p>
          <a:p>
            <a:endParaRPr lang="en-US" dirty="0">
              <a:latin typeface="Trebuchet MS" panose="020B0603020202020204" pitchFamily="34" charset="0"/>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3826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38160" cy="777240"/>
          </a:xfrm>
        </p:spPr>
        <p:txBody>
          <a:bodyPr>
            <a:normAutofit/>
          </a:bodyPr>
          <a:lstStyle/>
          <a:p>
            <a:r>
              <a:rPr lang="en-US" sz="2600" dirty="0">
                <a:latin typeface="Trebuchet MS" panose="020B0603020202020204" pitchFamily="34" charset="0"/>
              </a:rPr>
              <a:t>Historical View of Accreditation </a:t>
            </a:r>
            <a:r>
              <a:rPr lang="en-US" sz="2600" dirty="0" smtClean="0">
                <a:latin typeface="Trebuchet MS" panose="020B0603020202020204" pitchFamily="34" charset="0"/>
              </a:rPr>
              <a:t>(3 </a:t>
            </a:r>
            <a:r>
              <a:rPr lang="en-US" sz="2600" dirty="0">
                <a:latin typeface="Trebuchet MS" panose="020B0603020202020204" pitchFamily="34" charset="0"/>
              </a:rPr>
              <a:t>of </a:t>
            </a:r>
            <a:r>
              <a:rPr lang="en-US" sz="2600" dirty="0" smtClean="0">
                <a:latin typeface="Trebuchet MS" panose="020B0603020202020204" pitchFamily="34" charset="0"/>
              </a:rPr>
              <a:t>4)</a:t>
            </a:r>
            <a:endParaRPr lang="en-US" sz="2600" dirty="0"/>
          </a:p>
        </p:txBody>
      </p:sp>
      <p:sp>
        <p:nvSpPr>
          <p:cNvPr id="3" name="Text Placeholder 2"/>
          <p:cNvSpPr>
            <a:spLocks noGrp="1"/>
          </p:cNvSpPr>
          <p:nvPr>
            <p:ph type="body" idx="1"/>
          </p:nvPr>
        </p:nvSpPr>
        <p:spPr>
          <a:xfrm>
            <a:off x="310896" y="743769"/>
            <a:ext cx="8138160" cy="3474720"/>
          </a:xfrm>
        </p:spPr>
        <p:txBody>
          <a:bodyPr>
            <a:noAutofit/>
          </a:bodyPr>
          <a:lstStyle/>
          <a:p>
            <a:pPr>
              <a:spcBef>
                <a:spcPts val="750"/>
              </a:spcBef>
            </a:pPr>
            <a:r>
              <a:rPr lang="en-US" sz="2100" dirty="0" smtClean="0"/>
              <a:t>In 2013 and 2014, the General Assembly passed legislation that required the development of an A-F school grading system. The system was developed but was never implemented.</a:t>
            </a:r>
          </a:p>
          <a:p>
            <a:pPr>
              <a:spcBef>
                <a:spcPts val="750"/>
              </a:spcBef>
            </a:pPr>
            <a:r>
              <a:rPr lang="en-US" sz="2100" dirty="0" smtClean="0"/>
              <a:t>Instead, the “school quality profile” was developed to replace the old school report card and was intended to provide more transparent information to the public. (Note: Legislation to develop the school quality profile was carried by the same legislator who was the patron of the A-F grading system.)</a:t>
            </a:r>
            <a:endParaRPr lang="en-US" sz="2100" dirty="0"/>
          </a:p>
        </p:txBody>
      </p:sp>
      <p:sp>
        <p:nvSpPr>
          <p:cNvPr id="4" name="Slide Number Placeholder 3"/>
          <p:cNvSpPr>
            <a:spLocks noGrp="1"/>
          </p:cNvSpPr>
          <p:nvPr>
            <p:ph type="sldNum" idx="12"/>
          </p:nvPr>
        </p:nvSpPr>
        <p:spPr/>
        <p:txBody>
          <a:bodyPr/>
          <a:lstStyle/>
          <a:p>
            <a:fld id="{00000000-1234-1234-1234-123412341234}" type="slidenum">
              <a:rPr lang="en-US" smtClean="0"/>
              <a:pPr/>
              <a:t>12</a:t>
            </a:fld>
            <a:endParaRPr lang="en-US"/>
          </a:p>
        </p:txBody>
      </p:sp>
    </p:spTree>
    <p:extLst>
      <p:ext uri="{BB962C8B-B14F-4D97-AF65-F5344CB8AC3E}">
        <p14:creationId xmlns:p14="http://schemas.microsoft.com/office/powerpoint/2010/main" val="134132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38160" cy="777240"/>
          </a:xfrm>
        </p:spPr>
        <p:txBody>
          <a:bodyPr>
            <a:normAutofit/>
          </a:bodyPr>
          <a:lstStyle/>
          <a:p>
            <a:r>
              <a:rPr lang="en-US" sz="2600" dirty="0">
                <a:latin typeface="Trebuchet MS" panose="020B0603020202020204" pitchFamily="34" charset="0"/>
              </a:rPr>
              <a:t>Historical View of Accreditation </a:t>
            </a:r>
            <a:r>
              <a:rPr lang="en-US" sz="2600" dirty="0" smtClean="0">
                <a:latin typeface="Trebuchet MS" panose="020B0603020202020204" pitchFamily="34" charset="0"/>
              </a:rPr>
              <a:t>(4 of 4)</a:t>
            </a:r>
            <a:endParaRPr lang="en-US" sz="2600" dirty="0"/>
          </a:p>
        </p:txBody>
      </p:sp>
      <p:sp>
        <p:nvSpPr>
          <p:cNvPr id="3" name="Text Placeholder 2"/>
          <p:cNvSpPr>
            <a:spLocks noGrp="1"/>
          </p:cNvSpPr>
          <p:nvPr>
            <p:ph type="body" idx="1"/>
          </p:nvPr>
        </p:nvSpPr>
        <p:spPr>
          <a:xfrm>
            <a:off x="310896" y="795528"/>
            <a:ext cx="8138160" cy="4172763"/>
          </a:xfrm>
        </p:spPr>
        <p:txBody>
          <a:bodyPr>
            <a:normAutofit fontScale="92500" lnSpcReduction="10000"/>
          </a:bodyPr>
          <a:lstStyle/>
          <a:p>
            <a:pPr>
              <a:lnSpc>
                <a:spcPct val="114000"/>
              </a:lnSpc>
              <a:spcBef>
                <a:spcPts val="750"/>
              </a:spcBef>
            </a:pPr>
            <a:r>
              <a:rPr lang="en-US" sz="1800" dirty="0" smtClean="0">
                <a:solidFill>
                  <a:schemeClr val="tx1"/>
                </a:solidFill>
                <a:latin typeface="+mn-lt"/>
              </a:rPr>
              <a:t>In 2015, the General Assembly passed legislation that required the development of “differentiated</a:t>
            </a:r>
            <a:r>
              <a:rPr lang="en-US" sz="1800" dirty="0">
                <a:solidFill>
                  <a:schemeClr val="tx1"/>
                </a:solidFill>
                <a:latin typeface="+mn-lt"/>
              </a:rPr>
              <a:t>” </a:t>
            </a:r>
            <a:r>
              <a:rPr lang="en-US" sz="1800" dirty="0" smtClean="0">
                <a:solidFill>
                  <a:schemeClr val="tx1"/>
                </a:solidFill>
                <a:latin typeface="+mn-lt"/>
              </a:rPr>
              <a:t>accreditation ratings:</a:t>
            </a:r>
          </a:p>
          <a:p>
            <a:pPr lvl="1">
              <a:lnSpc>
                <a:spcPct val="114000"/>
              </a:lnSpc>
              <a:spcBef>
                <a:spcPts val="750"/>
              </a:spcBef>
            </a:pPr>
            <a:r>
              <a:rPr lang="en-US" sz="1800" b="0" dirty="0" smtClean="0">
                <a:solidFill>
                  <a:schemeClr val="tx1"/>
                </a:solidFill>
                <a:latin typeface="+mn-lt"/>
              </a:rPr>
              <a:t>Fully Accredited</a:t>
            </a:r>
          </a:p>
          <a:p>
            <a:pPr lvl="1">
              <a:lnSpc>
                <a:spcPct val="114000"/>
              </a:lnSpc>
              <a:spcBef>
                <a:spcPts val="750"/>
              </a:spcBef>
            </a:pPr>
            <a:r>
              <a:rPr lang="en-US" sz="1800" b="0" dirty="0" smtClean="0">
                <a:solidFill>
                  <a:schemeClr val="tx1"/>
                </a:solidFill>
                <a:latin typeface="+mn-lt"/>
              </a:rPr>
              <a:t>Partially Accredited: Approaching Benchmark—Pass Rate</a:t>
            </a:r>
          </a:p>
          <a:p>
            <a:pPr lvl="1">
              <a:lnSpc>
                <a:spcPct val="114000"/>
              </a:lnSpc>
              <a:spcBef>
                <a:spcPts val="750"/>
              </a:spcBef>
            </a:pPr>
            <a:r>
              <a:rPr lang="en-US" sz="1800" b="0" dirty="0">
                <a:solidFill>
                  <a:schemeClr val="tx1"/>
                </a:solidFill>
                <a:latin typeface="+mn-lt"/>
              </a:rPr>
              <a:t>Partially </a:t>
            </a:r>
            <a:r>
              <a:rPr lang="en-US" sz="1800" b="0" dirty="0" smtClean="0">
                <a:solidFill>
                  <a:schemeClr val="tx1"/>
                </a:solidFill>
                <a:latin typeface="+mn-lt"/>
              </a:rPr>
              <a:t>Accredited: </a:t>
            </a:r>
            <a:r>
              <a:rPr lang="en-US" sz="1800" b="0" dirty="0">
                <a:solidFill>
                  <a:schemeClr val="tx1"/>
                </a:solidFill>
                <a:latin typeface="+mn-lt"/>
              </a:rPr>
              <a:t>Approaching </a:t>
            </a:r>
            <a:r>
              <a:rPr lang="en-US" sz="1800" b="0" dirty="0" smtClean="0">
                <a:solidFill>
                  <a:schemeClr val="tx1"/>
                </a:solidFill>
                <a:latin typeface="+mn-lt"/>
              </a:rPr>
              <a:t>Benchmark—GCI</a:t>
            </a:r>
          </a:p>
          <a:p>
            <a:pPr lvl="1">
              <a:lnSpc>
                <a:spcPct val="114000"/>
              </a:lnSpc>
              <a:spcBef>
                <a:spcPts val="750"/>
              </a:spcBef>
            </a:pPr>
            <a:r>
              <a:rPr lang="en-US" sz="1800" b="0" dirty="0">
                <a:solidFill>
                  <a:schemeClr val="tx1"/>
                </a:solidFill>
                <a:latin typeface="+mn-lt"/>
              </a:rPr>
              <a:t>Partially </a:t>
            </a:r>
            <a:r>
              <a:rPr lang="en-US" sz="1800" b="0" dirty="0" smtClean="0">
                <a:solidFill>
                  <a:schemeClr val="tx1"/>
                </a:solidFill>
                <a:latin typeface="+mn-lt"/>
              </a:rPr>
              <a:t>Accredited: Improving School-Pass Rate</a:t>
            </a:r>
          </a:p>
          <a:p>
            <a:pPr lvl="1">
              <a:lnSpc>
                <a:spcPct val="114000"/>
              </a:lnSpc>
              <a:spcBef>
                <a:spcPts val="750"/>
              </a:spcBef>
            </a:pPr>
            <a:r>
              <a:rPr lang="en-US" sz="1800" b="0" dirty="0">
                <a:solidFill>
                  <a:schemeClr val="tx1"/>
                </a:solidFill>
                <a:latin typeface="+mn-lt"/>
              </a:rPr>
              <a:t>Partially </a:t>
            </a:r>
            <a:r>
              <a:rPr lang="en-US" sz="1800" b="0" dirty="0" smtClean="0">
                <a:solidFill>
                  <a:schemeClr val="tx1"/>
                </a:solidFill>
                <a:latin typeface="+mn-lt"/>
              </a:rPr>
              <a:t>Accredited: Improving School—GCI</a:t>
            </a:r>
          </a:p>
          <a:p>
            <a:pPr lvl="1">
              <a:lnSpc>
                <a:spcPct val="114000"/>
              </a:lnSpc>
              <a:spcBef>
                <a:spcPts val="750"/>
              </a:spcBef>
            </a:pPr>
            <a:r>
              <a:rPr lang="en-US" sz="1800" b="0" dirty="0">
                <a:solidFill>
                  <a:schemeClr val="tx1"/>
                </a:solidFill>
                <a:latin typeface="+mn-lt"/>
              </a:rPr>
              <a:t>Partially </a:t>
            </a:r>
            <a:r>
              <a:rPr lang="en-US" sz="1800" b="0" dirty="0" smtClean="0">
                <a:solidFill>
                  <a:schemeClr val="tx1"/>
                </a:solidFill>
                <a:latin typeface="+mn-lt"/>
              </a:rPr>
              <a:t>Accredited: Warned School—Pass Rate</a:t>
            </a:r>
          </a:p>
          <a:p>
            <a:pPr lvl="1">
              <a:lnSpc>
                <a:spcPct val="114000"/>
              </a:lnSpc>
              <a:spcBef>
                <a:spcPts val="750"/>
              </a:spcBef>
            </a:pPr>
            <a:r>
              <a:rPr lang="en-US" sz="1800" b="0" dirty="0">
                <a:solidFill>
                  <a:schemeClr val="tx1"/>
                </a:solidFill>
                <a:latin typeface="+mn-lt"/>
              </a:rPr>
              <a:t>Partially </a:t>
            </a:r>
            <a:r>
              <a:rPr lang="en-US" sz="1800" b="0" dirty="0" smtClean="0">
                <a:solidFill>
                  <a:schemeClr val="tx1"/>
                </a:solidFill>
                <a:latin typeface="+mn-lt"/>
              </a:rPr>
              <a:t>Accredited: Warned School-GCI</a:t>
            </a:r>
          </a:p>
          <a:p>
            <a:pPr>
              <a:lnSpc>
                <a:spcPct val="114000"/>
              </a:lnSpc>
              <a:spcBef>
                <a:spcPts val="750"/>
              </a:spcBef>
            </a:pPr>
            <a:r>
              <a:rPr lang="en-US" sz="1800" dirty="0" smtClean="0">
                <a:solidFill>
                  <a:schemeClr val="tx1"/>
                </a:solidFill>
                <a:latin typeface="+mn-lt"/>
              </a:rPr>
              <a:t>The differentiated ratings were used in reporting school accreditation in 2015-2016, 2016-2017 and 2017-2018.</a:t>
            </a:r>
            <a:endParaRPr lang="en-US" sz="1800" dirty="0">
              <a:solidFill>
                <a:schemeClr val="tx1"/>
              </a:solidFill>
              <a:latin typeface="+mn-lt"/>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13</a:t>
            </a:fld>
            <a:endParaRPr lang="en-US"/>
          </a:p>
        </p:txBody>
      </p:sp>
    </p:spTree>
    <p:extLst>
      <p:ext uri="{BB962C8B-B14F-4D97-AF65-F5344CB8AC3E}">
        <p14:creationId xmlns:p14="http://schemas.microsoft.com/office/powerpoint/2010/main" val="124392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38160" cy="777240"/>
          </a:xfrm>
        </p:spPr>
        <p:txBody>
          <a:bodyPr>
            <a:normAutofit/>
          </a:bodyPr>
          <a:lstStyle/>
          <a:p>
            <a:r>
              <a:rPr lang="en-US" sz="2600" dirty="0" smtClean="0"/>
              <a:t>Development of 2017 Accreditation Model</a:t>
            </a:r>
            <a:endParaRPr lang="en-US" sz="2600" dirty="0"/>
          </a:p>
        </p:txBody>
      </p:sp>
      <p:sp>
        <p:nvSpPr>
          <p:cNvPr id="3" name="Text Placeholder 2"/>
          <p:cNvSpPr>
            <a:spLocks noGrp="1"/>
          </p:cNvSpPr>
          <p:nvPr>
            <p:ph type="body" idx="1"/>
          </p:nvPr>
        </p:nvSpPr>
        <p:spPr>
          <a:xfrm>
            <a:off x="310896" y="795528"/>
            <a:ext cx="8138160" cy="4261214"/>
          </a:xfrm>
        </p:spPr>
        <p:txBody>
          <a:bodyPr>
            <a:normAutofit fontScale="47500" lnSpcReduction="20000"/>
          </a:bodyPr>
          <a:lstStyle/>
          <a:p>
            <a:pPr>
              <a:lnSpc>
                <a:spcPct val="134000"/>
              </a:lnSpc>
              <a:spcBef>
                <a:spcPts val="750"/>
              </a:spcBef>
            </a:pPr>
            <a:r>
              <a:rPr lang="en-US" sz="3800" dirty="0" smtClean="0">
                <a:solidFill>
                  <a:schemeClr val="tx1"/>
                </a:solidFill>
                <a:latin typeface="+mn-lt"/>
              </a:rPr>
              <a:t>Development of the current model began in 2015.</a:t>
            </a:r>
          </a:p>
          <a:p>
            <a:pPr>
              <a:lnSpc>
                <a:spcPct val="134000"/>
              </a:lnSpc>
              <a:spcBef>
                <a:spcPts val="750"/>
              </a:spcBef>
            </a:pPr>
            <a:r>
              <a:rPr lang="en-US" sz="3800" dirty="0" smtClean="0">
                <a:solidFill>
                  <a:schemeClr val="tx1"/>
                </a:solidFill>
                <a:latin typeface="+mn-lt"/>
              </a:rPr>
              <a:t>Goals in developing the current system:</a:t>
            </a:r>
            <a:endParaRPr lang="en-US" sz="3800" dirty="0">
              <a:solidFill>
                <a:schemeClr val="tx1"/>
              </a:solidFill>
              <a:latin typeface="+mn-lt"/>
            </a:endParaRPr>
          </a:p>
          <a:p>
            <a:pPr lvl="1" fontAlgn="base">
              <a:lnSpc>
                <a:spcPct val="134000"/>
              </a:lnSpc>
              <a:spcBef>
                <a:spcPts val="750"/>
              </a:spcBef>
            </a:pPr>
            <a:r>
              <a:rPr lang="en-US" sz="3800" b="0" dirty="0">
                <a:solidFill>
                  <a:schemeClr val="tx1"/>
                </a:solidFill>
                <a:latin typeface="+mn-lt"/>
              </a:rPr>
              <a:t>To provide a comprehensive picture of school quality;</a:t>
            </a:r>
          </a:p>
          <a:p>
            <a:pPr lvl="1" fontAlgn="base">
              <a:lnSpc>
                <a:spcPct val="134000"/>
              </a:lnSpc>
              <a:spcBef>
                <a:spcPts val="750"/>
              </a:spcBef>
            </a:pPr>
            <a:r>
              <a:rPr lang="en-US" sz="3800" b="0" dirty="0">
                <a:solidFill>
                  <a:schemeClr val="tx1"/>
                </a:solidFill>
                <a:latin typeface="+mn-lt"/>
              </a:rPr>
              <a:t>To drive continuous improvement for all schools;</a:t>
            </a:r>
          </a:p>
          <a:p>
            <a:pPr lvl="1" fontAlgn="base">
              <a:lnSpc>
                <a:spcPct val="134000"/>
              </a:lnSpc>
              <a:spcBef>
                <a:spcPts val="750"/>
              </a:spcBef>
            </a:pPr>
            <a:r>
              <a:rPr lang="en-US" sz="3800" b="0" dirty="0">
                <a:solidFill>
                  <a:schemeClr val="tx1"/>
                </a:solidFill>
                <a:latin typeface="+mn-lt"/>
              </a:rPr>
              <a:t>To build on strengths and address gaps in the current system; and  </a:t>
            </a:r>
          </a:p>
          <a:p>
            <a:pPr lvl="1" fontAlgn="base">
              <a:lnSpc>
                <a:spcPct val="134000"/>
              </a:lnSpc>
              <a:spcBef>
                <a:spcPts val="750"/>
              </a:spcBef>
            </a:pPr>
            <a:r>
              <a:rPr lang="en-US" sz="3800" b="0" dirty="0">
                <a:solidFill>
                  <a:schemeClr val="tx1"/>
                </a:solidFill>
                <a:latin typeface="+mn-lt"/>
              </a:rPr>
              <a:t>To inform areas of technical assistance and school improvement resources. </a:t>
            </a:r>
            <a:endParaRPr lang="en-US" sz="3800" b="0" dirty="0" smtClean="0">
              <a:solidFill>
                <a:schemeClr val="tx1"/>
              </a:solidFill>
              <a:latin typeface="+mn-lt"/>
            </a:endParaRPr>
          </a:p>
          <a:p>
            <a:pPr fontAlgn="base">
              <a:lnSpc>
                <a:spcPct val="134000"/>
              </a:lnSpc>
              <a:spcBef>
                <a:spcPts val="750"/>
              </a:spcBef>
            </a:pPr>
            <a:r>
              <a:rPr lang="en-US" sz="3800" dirty="0" smtClean="0">
                <a:solidFill>
                  <a:schemeClr val="tx1"/>
                </a:solidFill>
                <a:latin typeface="+mn-lt"/>
              </a:rPr>
              <a:t>The first accreditation ratings under the current accreditation model were released in 2018-2019.</a:t>
            </a:r>
          </a:p>
          <a:p>
            <a:pPr marL="57150" indent="0">
              <a:lnSpc>
                <a:spcPct val="134000"/>
              </a:lnSpc>
              <a:spcBef>
                <a:spcPts val="750"/>
              </a:spcBef>
              <a:buNone/>
            </a:pPr>
            <a:endParaRPr lang="en-US" dirty="0" smtClean="0"/>
          </a:p>
          <a:p>
            <a:pPr marL="57150" indent="0">
              <a:buNone/>
            </a:pPr>
            <a:endParaRPr lang="en-US" dirty="0"/>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14</a:t>
            </a:fld>
            <a:endParaRPr lang="en-US"/>
          </a:p>
        </p:txBody>
      </p:sp>
    </p:spTree>
    <p:extLst>
      <p:ext uri="{BB962C8B-B14F-4D97-AF65-F5344CB8AC3E}">
        <p14:creationId xmlns:p14="http://schemas.microsoft.com/office/powerpoint/2010/main" val="150287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2197149"/>
            <a:ext cx="8520600" cy="777240"/>
          </a:xfrm>
        </p:spPr>
        <p:txBody>
          <a:bodyPr/>
          <a:lstStyle/>
          <a:p>
            <a:pPr algn="l"/>
            <a:r>
              <a:rPr lang="en-US" dirty="0" smtClean="0">
                <a:latin typeface="Trebuchet MS" panose="020B0603020202020204" pitchFamily="34" charset="0"/>
              </a:rPr>
              <a:t>Key Understandings of Current Model</a:t>
            </a:r>
            <a:endParaRPr lang="en-US" dirty="0">
              <a:latin typeface="Trebuchet MS" panose="020B0603020202020204" pitchFamily="34" charset="0"/>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69902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fb02c719fe_0_594"/>
          <p:cNvSpPr txBox="1">
            <a:spLocks noGrp="1"/>
          </p:cNvSpPr>
          <p:nvPr>
            <p:ph type="title"/>
          </p:nvPr>
        </p:nvSpPr>
        <p:spPr>
          <a:xfrm>
            <a:off x="310896" y="128016"/>
            <a:ext cx="8140050" cy="697500"/>
          </a:xfrm>
          <a:prstGeom prst="rect">
            <a:avLst/>
          </a:prstGeom>
          <a:noFill/>
          <a:ln>
            <a:noFill/>
          </a:ln>
        </p:spPr>
        <p:txBody>
          <a:bodyPr spcFirstLastPara="1" wrap="square" lIns="68569" tIns="34275" rIns="68569" bIns="34275" anchor="ctr" anchorCtr="0">
            <a:normAutofit/>
          </a:bodyPr>
          <a:lstStyle/>
          <a:p>
            <a:r>
              <a:rPr lang="en-US" sz="2600" dirty="0"/>
              <a:t>Accreditation Overview</a:t>
            </a:r>
            <a:endParaRPr sz="2600" dirty="0"/>
          </a:p>
        </p:txBody>
      </p:sp>
      <p:sp>
        <p:nvSpPr>
          <p:cNvPr id="162" name="Google Shape;162;gfb02c719fe_0_594"/>
          <p:cNvSpPr txBox="1">
            <a:spLocks noGrp="1"/>
          </p:cNvSpPr>
          <p:nvPr>
            <p:ph type="sldNum" idx="12"/>
          </p:nvPr>
        </p:nvSpPr>
        <p:spPr>
          <a:xfrm>
            <a:off x="6820727" y="4714643"/>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16</a:t>
            </a:fld>
            <a:endParaRPr/>
          </a:p>
        </p:txBody>
      </p:sp>
      <p:grpSp>
        <p:nvGrpSpPr>
          <p:cNvPr id="8" name="Group 7"/>
          <p:cNvGrpSpPr/>
          <p:nvPr/>
        </p:nvGrpSpPr>
        <p:grpSpPr>
          <a:xfrm>
            <a:off x="210656" y="816798"/>
            <a:ext cx="8776457" cy="4278094"/>
            <a:chOff x="210656" y="816798"/>
            <a:chExt cx="8776457" cy="4278094"/>
          </a:xfrm>
        </p:grpSpPr>
        <p:sp>
          <p:nvSpPr>
            <p:cNvPr id="4" name="TextBox 3"/>
            <p:cNvSpPr txBox="1"/>
            <p:nvPr/>
          </p:nvSpPr>
          <p:spPr>
            <a:xfrm>
              <a:off x="210656" y="816798"/>
              <a:ext cx="3315375" cy="4278094"/>
            </a:xfrm>
            <a:prstGeom prst="rect">
              <a:avLst/>
            </a:prstGeom>
            <a:noFill/>
            <a:ln>
              <a:solidFill>
                <a:schemeClr val="tx1"/>
              </a:solidFill>
            </a:ln>
          </p:spPr>
          <p:txBody>
            <a:bodyPr wrap="square" rtlCol="0">
              <a:spAutoFit/>
            </a:bodyPr>
            <a:lstStyle/>
            <a:p>
              <a:r>
                <a:rPr lang="en-US" sz="1700" b="1" dirty="0" smtClean="0">
                  <a:latin typeface="Trebuchet MS" panose="020B0603020202020204" pitchFamily="34" charset="0"/>
                </a:rPr>
                <a:t>Indicators</a:t>
              </a:r>
            </a:p>
            <a:p>
              <a:pPr marL="171450" indent="-171450">
                <a:buFont typeface="Arial" panose="020B0604020202020204" pitchFamily="34" charset="0"/>
                <a:buChar char="•"/>
              </a:pPr>
              <a:r>
                <a:rPr lang="en-US" sz="1700" dirty="0" smtClean="0">
                  <a:latin typeface="Trebuchet MS" panose="020B0603020202020204" pitchFamily="34" charset="0"/>
                </a:rPr>
                <a:t>Academic Achievement-English</a:t>
              </a:r>
            </a:p>
            <a:p>
              <a:pPr marL="171450" indent="-171450">
                <a:buFont typeface="Arial" panose="020B0604020202020204" pitchFamily="34" charset="0"/>
                <a:buChar char="•"/>
              </a:pPr>
              <a:r>
                <a:rPr lang="en-US" sz="1700" dirty="0" smtClean="0">
                  <a:latin typeface="Trebuchet MS" panose="020B0603020202020204" pitchFamily="34" charset="0"/>
                </a:rPr>
                <a:t>Academic Achievement-Mathematics</a:t>
              </a:r>
            </a:p>
            <a:p>
              <a:pPr marL="171450" indent="-171450">
                <a:buFont typeface="Arial" panose="020B0604020202020204" pitchFamily="34" charset="0"/>
                <a:buChar char="•"/>
              </a:pPr>
              <a:r>
                <a:rPr lang="en-US" sz="1700" dirty="0" smtClean="0">
                  <a:latin typeface="Trebuchet MS" panose="020B0603020202020204" pitchFamily="34" charset="0"/>
                </a:rPr>
                <a:t>Academic Achievement-Science</a:t>
              </a:r>
            </a:p>
            <a:p>
              <a:pPr marL="171450" indent="-171450">
                <a:buFont typeface="Arial" panose="020B0604020202020204" pitchFamily="34" charset="0"/>
                <a:buChar char="•"/>
              </a:pPr>
              <a:r>
                <a:rPr lang="en-US" sz="1700" dirty="0" smtClean="0">
                  <a:latin typeface="Trebuchet MS" panose="020B0603020202020204" pitchFamily="34" charset="0"/>
                </a:rPr>
                <a:t>Achievement Gap-English</a:t>
              </a:r>
            </a:p>
            <a:p>
              <a:pPr marL="171450" indent="-171450">
                <a:buFont typeface="Arial" panose="020B0604020202020204" pitchFamily="34" charset="0"/>
                <a:buChar char="•"/>
              </a:pPr>
              <a:r>
                <a:rPr lang="en-US" sz="1700" dirty="0" smtClean="0">
                  <a:latin typeface="Trebuchet MS" panose="020B0603020202020204" pitchFamily="34" charset="0"/>
                </a:rPr>
                <a:t>Achievement Gap-Mathematics</a:t>
              </a:r>
            </a:p>
            <a:p>
              <a:pPr marL="171450" indent="-171450">
                <a:buFont typeface="Arial" panose="020B0604020202020204" pitchFamily="34" charset="0"/>
                <a:buChar char="•"/>
              </a:pPr>
              <a:r>
                <a:rPr lang="en-US" sz="1700" dirty="0" smtClean="0">
                  <a:latin typeface="Trebuchet MS" panose="020B0603020202020204" pitchFamily="34" charset="0"/>
                </a:rPr>
                <a:t>Chronic Absenteeism</a:t>
              </a:r>
            </a:p>
            <a:p>
              <a:pPr marL="171450" indent="-171450">
                <a:buFont typeface="Arial" panose="020B0604020202020204" pitchFamily="34" charset="0"/>
                <a:buChar char="•"/>
              </a:pPr>
              <a:r>
                <a:rPr lang="en-US" sz="1700" dirty="0" smtClean="0">
                  <a:latin typeface="Trebuchet MS" panose="020B0603020202020204" pitchFamily="34" charset="0"/>
                </a:rPr>
                <a:t>Graduation and Completion Index (GCI)</a:t>
              </a:r>
            </a:p>
            <a:p>
              <a:pPr marL="171450" indent="-171450">
                <a:buFont typeface="Arial" panose="020B0604020202020204" pitchFamily="34" charset="0"/>
                <a:buChar char="•"/>
              </a:pPr>
              <a:r>
                <a:rPr lang="en-US" sz="1700" dirty="0" smtClean="0">
                  <a:latin typeface="Trebuchet MS" panose="020B0603020202020204" pitchFamily="34" charset="0"/>
                </a:rPr>
                <a:t>Dropout rate</a:t>
              </a:r>
            </a:p>
            <a:p>
              <a:pPr marL="171450" indent="-171450">
                <a:buFont typeface="Arial" panose="020B0604020202020204" pitchFamily="34" charset="0"/>
                <a:buChar char="•"/>
              </a:pPr>
              <a:r>
                <a:rPr lang="en-US" sz="1700" dirty="0" smtClean="0">
                  <a:latin typeface="Trebuchet MS" panose="020B0603020202020204" pitchFamily="34" charset="0"/>
                </a:rPr>
                <a:t>College, Career, and Civic Readiness Index*</a:t>
              </a:r>
              <a:endParaRPr lang="en-US" sz="1700" dirty="0">
                <a:latin typeface="Trebuchet MS" panose="020B0603020202020204" pitchFamily="34" charset="0"/>
              </a:endParaRPr>
            </a:p>
          </p:txBody>
        </p:sp>
        <p:sp>
          <p:nvSpPr>
            <p:cNvPr id="5" name="TextBox 4"/>
            <p:cNvSpPr txBox="1"/>
            <p:nvPr/>
          </p:nvSpPr>
          <p:spPr>
            <a:xfrm>
              <a:off x="3689656" y="816798"/>
              <a:ext cx="2816352" cy="2139047"/>
            </a:xfrm>
            <a:prstGeom prst="rect">
              <a:avLst/>
            </a:prstGeom>
            <a:noFill/>
            <a:ln>
              <a:solidFill>
                <a:schemeClr val="tx1"/>
              </a:solidFill>
            </a:ln>
          </p:spPr>
          <p:txBody>
            <a:bodyPr wrap="square" rtlCol="0">
              <a:spAutoFit/>
            </a:bodyPr>
            <a:lstStyle/>
            <a:p>
              <a:r>
                <a:rPr lang="en-US" sz="1700" b="1" dirty="0" smtClean="0">
                  <a:latin typeface="Trebuchet MS" panose="020B0603020202020204" pitchFamily="34" charset="0"/>
                </a:rPr>
                <a:t>Each indicator is given a Performance Level:</a:t>
              </a:r>
            </a:p>
            <a:p>
              <a:r>
                <a:rPr lang="en-US" sz="1700" dirty="0" smtClean="0">
                  <a:ln>
                    <a:solidFill>
                      <a:srgbClr val="00B050"/>
                    </a:solidFill>
                  </a:ln>
                  <a:solidFill>
                    <a:srgbClr val="92D050"/>
                  </a:solidFill>
                  <a:latin typeface="Trebuchet MS" panose="020B0603020202020204" pitchFamily="34" charset="0"/>
                </a:rPr>
                <a:t>Level One: At or above Standard</a:t>
              </a:r>
              <a:endParaRPr lang="en-US" sz="1700" dirty="0">
                <a:ln>
                  <a:solidFill>
                    <a:srgbClr val="00B050"/>
                  </a:solidFill>
                </a:ln>
                <a:solidFill>
                  <a:srgbClr val="92D050"/>
                </a:solidFill>
                <a:latin typeface="Trebuchet MS" panose="020B0603020202020204" pitchFamily="34" charset="0"/>
              </a:endParaRPr>
            </a:p>
            <a:p>
              <a:r>
                <a:rPr lang="en-US" sz="1700" dirty="0" smtClean="0">
                  <a:ln>
                    <a:solidFill>
                      <a:srgbClr val="FFC000"/>
                    </a:solidFill>
                  </a:ln>
                  <a:solidFill>
                    <a:srgbClr val="FFFF00"/>
                  </a:solidFill>
                  <a:latin typeface="Trebuchet MS" panose="020B0603020202020204" pitchFamily="34" charset="0"/>
                </a:rPr>
                <a:t>Level Two: Near Standard</a:t>
              </a:r>
              <a:endParaRPr lang="en-US" sz="1700" dirty="0">
                <a:ln>
                  <a:solidFill>
                    <a:srgbClr val="FFC000"/>
                  </a:solidFill>
                </a:ln>
                <a:solidFill>
                  <a:srgbClr val="FFFF00"/>
                </a:solidFill>
                <a:latin typeface="Trebuchet MS" panose="020B0603020202020204" pitchFamily="34" charset="0"/>
              </a:endParaRPr>
            </a:p>
            <a:p>
              <a:r>
                <a:rPr lang="en-US" sz="1700" dirty="0" smtClean="0">
                  <a:ln>
                    <a:solidFill>
                      <a:srgbClr val="C00000"/>
                    </a:solidFill>
                  </a:ln>
                  <a:solidFill>
                    <a:srgbClr val="FF0000"/>
                  </a:solidFill>
                  <a:latin typeface="Trebuchet MS" panose="020B0603020202020204" pitchFamily="34" charset="0"/>
                </a:rPr>
                <a:t>Level Three: Below Standard</a:t>
              </a:r>
              <a:endParaRPr lang="en-US" sz="1700" dirty="0">
                <a:ln>
                  <a:solidFill>
                    <a:srgbClr val="C00000"/>
                  </a:solidFill>
                </a:ln>
                <a:solidFill>
                  <a:srgbClr val="FF0000"/>
                </a:solidFill>
                <a:latin typeface="Trebuchet MS" panose="020B0603020202020204" pitchFamily="34" charset="0"/>
              </a:endParaRPr>
            </a:p>
            <a:p>
              <a:endParaRPr lang="en-US" dirty="0"/>
            </a:p>
          </p:txBody>
        </p:sp>
        <p:sp>
          <p:nvSpPr>
            <p:cNvPr id="6" name="TextBox 5"/>
            <p:cNvSpPr txBox="1"/>
            <p:nvPr/>
          </p:nvSpPr>
          <p:spPr>
            <a:xfrm>
              <a:off x="6808991" y="816798"/>
              <a:ext cx="2178122" cy="2139047"/>
            </a:xfrm>
            <a:prstGeom prst="rect">
              <a:avLst/>
            </a:prstGeom>
            <a:noFill/>
            <a:ln>
              <a:solidFill>
                <a:schemeClr val="tx1"/>
              </a:solidFill>
            </a:ln>
          </p:spPr>
          <p:txBody>
            <a:bodyPr wrap="square" rtlCol="0">
              <a:spAutoFit/>
            </a:bodyPr>
            <a:lstStyle/>
            <a:p>
              <a:r>
                <a:rPr lang="en-US" sz="1700" b="1" dirty="0" smtClean="0">
                  <a:latin typeface="Trebuchet MS" panose="020B0603020202020204" pitchFamily="34" charset="0"/>
                </a:rPr>
                <a:t>Performance Levels Determine Accreditation Status:</a:t>
              </a:r>
            </a:p>
            <a:p>
              <a:r>
                <a:rPr lang="en-US" sz="1700" i="1" dirty="0" smtClean="0">
                  <a:latin typeface="Trebuchet MS" panose="020B0603020202020204" pitchFamily="34" charset="0"/>
                </a:rPr>
                <a:t>Accredited</a:t>
              </a:r>
            </a:p>
            <a:p>
              <a:r>
                <a:rPr lang="en-US" sz="1700" i="1" dirty="0" smtClean="0">
                  <a:latin typeface="Trebuchet MS" panose="020B0603020202020204" pitchFamily="34" charset="0"/>
                </a:rPr>
                <a:t>Accredited with Conditions</a:t>
              </a:r>
            </a:p>
            <a:p>
              <a:endParaRPr lang="en-US" dirty="0"/>
            </a:p>
          </p:txBody>
        </p:sp>
        <p:grpSp>
          <p:nvGrpSpPr>
            <p:cNvPr id="3" name="Group 2"/>
            <p:cNvGrpSpPr/>
            <p:nvPr/>
          </p:nvGrpSpPr>
          <p:grpSpPr>
            <a:xfrm>
              <a:off x="3174685" y="877867"/>
              <a:ext cx="3695444" cy="250013"/>
              <a:chOff x="3174685" y="645851"/>
              <a:chExt cx="3695444" cy="250013"/>
            </a:xfrm>
          </p:grpSpPr>
          <p:sp>
            <p:nvSpPr>
              <p:cNvPr id="7" name="Right Arrow 6"/>
              <p:cNvSpPr/>
              <p:nvPr/>
            </p:nvSpPr>
            <p:spPr>
              <a:xfrm>
                <a:off x="3174685" y="645851"/>
                <a:ext cx="572756" cy="2154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50032"/>
                    </a:solidFill>
                  </a:ln>
                </a:endParaRPr>
              </a:p>
            </p:txBody>
          </p:sp>
          <p:sp>
            <p:nvSpPr>
              <p:cNvPr id="10" name="Right Arrow 9"/>
              <p:cNvSpPr/>
              <p:nvPr/>
            </p:nvSpPr>
            <p:spPr>
              <a:xfrm>
                <a:off x="6297373" y="680420"/>
                <a:ext cx="572756" cy="215444"/>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50032"/>
                    </a:solidFill>
                  </a:ln>
                </a:endParaRPr>
              </a:p>
            </p:txBody>
          </p:sp>
        </p:grpSp>
      </p:grpSp>
      <p:sp>
        <p:nvSpPr>
          <p:cNvPr id="2" name="TextBox 1"/>
          <p:cNvSpPr txBox="1"/>
          <p:nvPr/>
        </p:nvSpPr>
        <p:spPr>
          <a:xfrm>
            <a:off x="3588545" y="4345311"/>
            <a:ext cx="3303637" cy="738664"/>
          </a:xfrm>
          <a:prstGeom prst="rect">
            <a:avLst/>
          </a:prstGeom>
          <a:noFill/>
        </p:spPr>
        <p:txBody>
          <a:bodyPr wrap="square" rtlCol="0">
            <a:spAutoFit/>
          </a:bodyPr>
          <a:lstStyle/>
          <a:p>
            <a:r>
              <a:rPr lang="en-US" dirty="0" smtClean="0">
                <a:latin typeface="Trebuchet MS" panose="020B0603020202020204" pitchFamily="34" charset="0"/>
              </a:rPr>
              <a:t>*active </a:t>
            </a:r>
            <a:r>
              <a:rPr lang="en-US" dirty="0">
                <a:latin typeface="Trebuchet MS" panose="020B0603020202020204" pitchFamily="34" charset="0"/>
              </a:rPr>
              <a:t>for the first time in accreditation year </a:t>
            </a:r>
            <a:r>
              <a:rPr lang="en-US" dirty="0" smtClean="0">
                <a:latin typeface="Trebuchet MS" panose="020B0603020202020204" pitchFamily="34" charset="0"/>
              </a:rPr>
              <a:t>2023-2024</a:t>
            </a:r>
            <a:endParaRPr lang="en-US" dirty="0">
              <a:latin typeface="Trebuchet MS" panose="020B0603020202020204" pitchFamily="34" charset="0"/>
            </a:endParaRPr>
          </a:p>
          <a:p>
            <a:endParaRPr lang="en-US" dirty="0"/>
          </a:p>
        </p:txBody>
      </p:sp>
    </p:spTree>
    <p:extLst>
      <p:ext uri="{BB962C8B-B14F-4D97-AF65-F5344CB8AC3E}">
        <p14:creationId xmlns:p14="http://schemas.microsoft.com/office/powerpoint/2010/main" val="2158685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rmAutofit/>
          </a:bodyPr>
          <a:lstStyle/>
          <a:p>
            <a:r>
              <a:rPr lang="en-US" sz="2600" dirty="0"/>
              <a:t>School Accreditation Ratings</a:t>
            </a:r>
            <a:endParaRPr sz="2600" dirty="0"/>
          </a:p>
        </p:txBody>
      </p:sp>
      <p:sp>
        <p:nvSpPr>
          <p:cNvPr id="648" name="Google Shape;648;p5"/>
          <p:cNvSpPr txBox="1">
            <a:spLocks noGrp="1"/>
          </p:cNvSpPr>
          <p:nvPr>
            <p:ph type="sldNum" idx="12"/>
          </p:nvPr>
        </p:nvSpPr>
        <p:spPr>
          <a:xfrm>
            <a:off x="8413000" y="4648798"/>
            <a:ext cx="499441" cy="37724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17</a:t>
            </a:fld>
            <a:endParaRPr/>
          </a:p>
        </p:txBody>
      </p:sp>
      <p:graphicFrame>
        <p:nvGraphicFramePr>
          <p:cNvPr id="649" name="Google Shape;649;p5" descr="All Level One and Level two performance levels for all indicators indicates a school will be accredited.  One red indicator puts a school in Accredited with conditions status." title="Accreditation Ratings"/>
          <p:cNvGraphicFramePr/>
          <p:nvPr>
            <p:extLst>
              <p:ext uri="{D42A27DB-BD31-4B8C-83A1-F6EECF244321}">
                <p14:modId xmlns:p14="http://schemas.microsoft.com/office/powerpoint/2010/main" val="506994865"/>
              </p:ext>
            </p:extLst>
          </p:nvPr>
        </p:nvGraphicFramePr>
        <p:xfrm>
          <a:off x="310896" y="795528"/>
          <a:ext cx="8140031" cy="3770304"/>
        </p:xfrm>
        <a:graphic>
          <a:graphicData uri="http://schemas.openxmlformats.org/drawingml/2006/table">
            <a:tbl>
              <a:tblPr firstCol="1">
                <a:noFill/>
              </a:tblPr>
              <a:tblGrid>
                <a:gridCol w="2575444">
                  <a:extLst>
                    <a:ext uri="{9D8B030D-6E8A-4147-A177-3AD203B41FA5}">
                      <a16:colId xmlns:a16="http://schemas.microsoft.com/office/drawing/2014/main" val="20000"/>
                    </a:ext>
                  </a:extLst>
                </a:gridCol>
                <a:gridCol w="4092431">
                  <a:extLst>
                    <a:ext uri="{9D8B030D-6E8A-4147-A177-3AD203B41FA5}">
                      <a16:colId xmlns:a16="http://schemas.microsoft.com/office/drawing/2014/main" val="20001"/>
                    </a:ext>
                  </a:extLst>
                </a:gridCol>
                <a:gridCol w="1472156">
                  <a:extLst>
                    <a:ext uri="{9D8B030D-6E8A-4147-A177-3AD203B41FA5}">
                      <a16:colId xmlns:a16="http://schemas.microsoft.com/office/drawing/2014/main" val="20002"/>
                    </a:ext>
                  </a:extLst>
                </a:gridCol>
              </a:tblGrid>
              <a:tr h="1083542">
                <a:tc>
                  <a:txBody>
                    <a:bodyPr/>
                    <a:lstStyle/>
                    <a:p>
                      <a:pPr marL="0" marR="0" lvl="0" indent="0" algn="l" rtl="0">
                        <a:lnSpc>
                          <a:spcPct val="115000"/>
                        </a:lnSpc>
                        <a:spcBef>
                          <a:spcPts val="0"/>
                        </a:spcBef>
                        <a:spcAft>
                          <a:spcPts val="0"/>
                        </a:spcAft>
                        <a:buClr>
                          <a:srgbClr val="000000"/>
                        </a:buClr>
                        <a:buSzPts val="2400"/>
                        <a:buFont typeface="Arial"/>
                        <a:buNone/>
                      </a:pPr>
                      <a:r>
                        <a:rPr lang="en-US" sz="2000" b="1" u="none" strike="noStrike" cap="none" dirty="0">
                          <a:latin typeface="Trebuchet MS" panose="020B0603020202020204" pitchFamily="34" charset="0"/>
                          <a:ea typeface="Tahoma"/>
                          <a:cs typeface="Tahoma"/>
                          <a:sym typeface="Tahoma"/>
                        </a:rPr>
                        <a:t>ACCREDITED</a:t>
                      </a:r>
                      <a:endParaRPr sz="2000" b="1"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000" u="none" strike="noStrike" cap="none" dirty="0">
                          <a:solidFill>
                            <a:schemeClr val="dk1"/>
                          </a:solidFill>
                          <a:latin typeface="Trebuchet MS" panose="020B0603020202020204" pitchFamily="34" charset="0"/>
                          <a:ea typeface="Tahoma"/>
                          <a:cs typeface="Tahoma"/>
                          <a:sym typeface="Tahoma"/>
                        </a:rPr>
                        <a:t>Schools with all school-quality indicators at either Level One or Level Two </a:t>
                      </a:r>
                      <a:endParaRPr sz="2000"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42388">
                <a:tc>
                  <a:txBody>
                    <a:bodyPr/>
                    <a:lstStyle/>
                    <a:p>
                      <a:pPr marL="0" marR="0" lvl="0" indent="0" algn="l" rtl="0">
                        <a:lnSpc>
                          <a:spcPct val="115000"/>
                        </a:lnSpc>
                        <a:spcBef>
                          <a:spcPts val="0"/>
                        </a:spcBef>
                        <a:spcAft>
                          <a:spcPts val="0"/>
                        </a:spcAft>
                        <a:buClr>
                          <a:srgbClr val="000000"/>
                        </a:buClr>
                        <a:buSzPts val="2400"/>
                        <a:buFont typeface="Arial"/>
                        <a:buNone/>
                      </a:pPr>
                      <a:r>
                        <a:rPr lang="en-US" sz="2000" b="1" u="none" strike="noStrike" cap="none" dirty="0">
                          <a:latin typeface="Trebuchet MS" panose="020B0603020202020204" pitchFamily="34" charset="0"/>
                          <a:ea typeface="Tahoma"/>
                          <a:cs typeface="Tahoma"/>
                          <a:sym typeface="Tahoma"/>
                        </a:rPr>
                        <a:t>ACCREDITED WITH CONDITIONS</a:t>
                      </a:r>
                      <a:endParaRPr sz="2000" b="1"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000" u="none" strike="noStrike" cap="none" dirty="0">
                          <a:solidFill>
                            <a:schemeClr val="dk1"/>
                          </a:solidFill>
                          <a:latin typeface="Trebuchet MS" panose="020B0603020202020204" pitchFamily="34" charset="0"/>
                          <a:ea typeface="Tahoma"/>
                          <a:cs typeface="Tahoma"/>
                          <a:sym typeface="Tahoma"/>
                        </a:rPr>
                        <a:t>Schools with one or more school-quality indicators at Level Three </a:t>
                      </a:r>
                      <a:endParaRPr sz="2000"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1413">
                <a:tc>
                  <a:txBody>
                    <a:bodyPr/>
                    <a:lstStyle/>
                    <a:p>
                      <a:pPr marL="0" marR="0" lvl="0" indent="0" algn="l" rtl="0">
                        <a:lnSpc>
                          <a:spcPct val="115000"/>
                        </a:lnSpc>
                        <a:spcBef>
                          <a:spcPts val="0"/>
                        </a:spcBef>
                        <a:spcAft>
                          <a:spcPts val="0"/>
                        </a:spcAft>
                        <a:buClr>
                          <a:srgbClr val="000000"/>
                        </a:buClr>
                        <a:buSzPts val="2400"/>
                        <a:buFont typeface="Arial"/>
                        <a:buNone/>
                      </a:pPr>
                      <a:r>
                        <a:rPr lang="en-US" sz="2000" b="1" u="none" strike="noStrike" cap="none" dirty="0">
                          <a:latin typeface="Trebuchet MS" panose="020B0603020202020204" pitchFamily="34" charset="0"/>
                          <a:ea typeface="Tahoma"/>
                          <a:cs typeface="Tahoma"/>
                          <a:sym typeface="Tahoma"/>
                        </a:rPr>
                        <a:t>ACCREDITATION DENIED</a:t>
                      </a:r>
                      <a:endParaRPr sz="2000" b="1"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000" u="none" strike="noStrike" cap="none" dirty="0">
                          <a:solidFill>
                            <a:schemeClr val="dk1"/>
                          </a:solidFill>
                          <a:latin typeface="Trebuchet MS" panose="020B0603020202020204" pitchFamily="34" charset="0"/>
                          <a:ea typeface="Tahoma"/>
                          <a:cs typeface="Tahoma"/>
                          <a:sym typeface="Tahoma"/>
                        </a:rPr>
                        <a:t>Schools that fail to adopt or fully implement required corrective actions to address Level Three school-quality indicators. </a:t>
                      </a:r>
                      <a:endParaRPr sz="2000" u="none" strike="noStrike" cap="none" dirty="0">
                        <a:latin typeface="Trebuchet MS" panose="020B0603020202020204" pitchFamily="34" charset="0"/>
                        <a:ea typeface="Tahoma"/>
                        <a:cs typeface="Tahoma"/>
                        <a:sym typeface="Tahoma"/>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100" u="none" strike="noStrike" cap="none" dirty="0"/>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2" name="Group 1"/>
          <p:cNvGrpSpPr/>
          <p:nvPr/>
        </p:nvGrpSpPr>
        <p:grpSpPr>
          <a:xfrm>
            <a:off x="7344446" y="1200490"/>
            <a:ext cx="756109" cy="1726687"/>
            <a:chOff x="7658350" y="1200490"/>
            <a:chExt cx="756109" cy="1726687"/>
          </a:xfrm>
        </p:grpSpPr>
        <p:grpSp>
          <p:nvGrpSpPr>
            <p:cNvPr id="650" name="Google Shape;650;p5" descr="One green circle (Level One) and one yellow circle (Level Two)." title="Accredited Graphic"/>
            <p:cNvGrpSpPr/>
            <p:nvPr/>
          </p:nvGrpSpPr>
          <p:grpSpPr>
            <a:xfrm>
              <a:off x="7658350" y="1200490"/>
              <a:ext cx="754650" cy="377325"/>
              <a:chOff x="10250225" y="1717750"/>
              <a:chExt cx="1006200" cy="503100"/>
            </a:xfrm>
          </p:grpSpPr>
          <p:sp>
            <p:nvSpPr>
              <p:cNvPr id="651" name="Google Shape;651;p5"/>
              <p:cNvSpPr/>
              <p:nvPr/>
            </p:nvSpPr>
            <p:spPr>
              <a:xfrm>
                <a:off x="10250225" y="1717750"/>
                <a:ext cx="503100" cy="5031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652" name="Google Shape;652;p5"/>
              <p:cNvSpPr/>
              <p:nvPr/>
            </p:nvSpPr>
            <p:spPr>
              <a:xfrm>
                <a:off x="10753325" y="1717750"/>
                <a:ext cx="503100" cy="5031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grpSp>
        <p:grpSp>
          <p:nvGrpSpPr>
            <p:cNvPr id="653" name="Google Shape;653;p5" descr="One green circle (Level One), one yellow circle (Level Two) and one red circle (Level Three)." title="Accreditied with Conditions Graphic"/>
            <p:cNvGrpSpPr/>
            <p:nvPr/>
          </p:nvGrpSpPr>
          <p:grpSpPr>
            <a:xfrm>
              <a:off x="7659809" y="2227856"/>
              <a:ext cx="754650" cy="699321"/>
              <a:chOff x="10250225" y="2767275"/>
              <a:chExt cx="1006200" cy="932428"/>
            </a:xfrm>
          </p:grpSpPr>
          <p:sp>
            <p:nvSpPr>
              <p:cNvPr id="654" name="Google Shape;654;p5"/>
              <p:cNvSpPr/>
              <p:nvPr/>
            </p:nvSpPr>
            <p:spPr>
              <a:xfrm>
                <a:off x="10250225" y="2767275"/>
                <a:ext cx="503100" cy="503100"/>
              </a:xfrm>
              <a:prstGeom prst="ellipse">
                <a:avLst/>
              </a:prstGeom>
              <a:solidFill>
                <a:srgbClr val="6AA84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655" name="Google Shape;655;p5"/>
              <p:cNvSpPr/>
              <p:nvPr/>
            </p:nvSpPr>
            <p:spPr>
              <a:xfrm>
                <a:off x="10753325" y="2767275"/>
                <a:ext cx="503100" cy="503100"/>
              </a:xfrm>
              <a:prstGeom prst="ellipse">
                <a:avLst/>
              </a:prstGeom>
              <a:solidFill>
                <a:srgbClr val="FFD966"/>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sp>
            <p:nvSpPr>
              <p:cNvPr id="656" name="Google Shape;656;p5"/>
              <p:cNvSpPr/>
              <p:nvPr/>
            </p:nvSpPr>
            <p:spPr>
              <a:xfrm>
                <a:off x="10499830" y="3196603"/>
                <a:ext cx="503100" cy="503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buSzPts val="1400"/>
                </a:pPr>
                <a:endParaRPr sz="1050"/>
              </a:p>
            </p:txBody>
          </p:sp>
        </p:grpSp>
      </p:grpSp>
    </p:spTree>
    <p:extLst>
      <p:ext uri="{BB962C8B-B14F-4D97-AF65-F5344CB8AC3E}">
        <p14:creationId xmlns:p14="http://schemas.microsoft.com/office/powerpoint/2010/main" val="2885009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rmAutofit/>
          </a:bodyPr>
          <a:lstStyle/>
          <a:p>
            <a:r>
              <a:rPr lang="en-US" sz="2600" dirty="0"/>
              <a:t>Performance </a:t>
            </a:r>
            <a:r>
              <a:rPr lang="en-US" sz="2600" dirty="0" smtClean="0"/>
              <a:t>Levels (1 of 2)</a:t>
            </a:r>
            <a:endParaRPr sz="2600" dirty="0"/>
          </a:p>
        </p:txBody>
      </p:sp>
      <p:sp>
        <p:nvSpPr>
          <p:cNvPr id="178" name="Google Shape;178;p4"/>
          <p:cNvSpPr txBox="1">
            <a:spLocks noGrp="1"/>
          </p:cNvSpPr>
          <p:nvPr>
            <p:ph type="body" idx="1"/>
          </p:nvPr>
        </p:nvSpPr>
        <p:spPr>
          <a:xfrm>
            <a:off x="310896" y="795528"/>
            <a:ext cx="8181225" cy="3475350"/>
          </a:xfrm>
          <a:prstGeom prst="rect">
            <a:avLst/>
          </a:prstGeom>
          <a:noFill/>
          <a:ln>
            <a:noFill/>
          </a:ln>
        </p:spPr>
        <p:txBody>
          <a:bodyPr spcFirstLastPara="1" wrap="square" lIns="68569" tIns="34275" rIns="68569" bIns="34275" anchor="t" anchorCtr="0">
            <a:normAutofit/>
          </a:bodyPr>
          <a:lstStyle/>
          <a:p>
            <a:pPr marL="0" indent="0">
              <a:spcBef>
                <a:spcPts val="0"/>
              </a:spcBef>
              <a:buSzPts val="2640"/>
              <a:buNone/>
            </a:pPr>
            <a:r>
              <a:rPr lang="en-US" sz="2025" dirty="0"/>
              <a:t>Performance on each school-quality indicator is rated at one of three levels: </a:t>
            </a:r>
            <a:endParaRPr sz="2025" dirty="0"/>
          </a:p>
        </p:txBody>
      </p:sp>
      <p:sp>
        <p:nvSpPr>
          <p:cNvPr id="179" name="Google Shape;179;p4"/>
          <p:cNvSpPr txBox="1">
            <a:spLocks noGrp="1"/>
          </p:cNvSpPr>
          <p:nvPr>
            <p:ph type="sldNum" idx="12"/>
          </p:nvPr>
        </p:nvSpPr>
        <p:spPr>
          <a:xfrm>
            <a:off x="8412854" y="4618849"/>
            <a:ext cx="499441" cy="37724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18</a:t>
            </a:fld>
            <a:endParaRPr/>
          </a:p>
        </p:txBody>
      </p:sp>
      <p:graphicFrame>
        <p:nvGraphicFramePr>
          <p:cNvPr id="180" name="Google Shape;180;p4" descr="Level One: Meets or exceeds state standard or sufficient improvement&#10;Level Two: Near state standard or sufficient improvement&#10;&#10;" title="Level One and Level Two Descriptions"/>
          <p:cNvGraphicFramePr/>
          <p:nvPr>
            <p:extLst>
              <p:ext uri="{D42A27DB-BD31-4B8C-83A1-F6EECF244321}">
                <p14:modId xmlns:p14="http://schemas.microsoft.com/office/powerpoint/2010/main" val="216838625"/>
              </p:ext>
            </p:extLst>
          </p:nvPr>
        </p:nvGraphicFramePr>
        <p:xfrm>
          <a:off x="501971" y="1629977"/>
          <a:ext cx="8181150" cy="2860504"/>
        </p:xfrm>
        <a:graphic>
          <a:graphicData uri="http://schemas.openxmlformats.org/drawingml/2006/table">
            <a:tbl>
              <a:tblPr>
                <a:noFill/>
              </a:tblPr>
              <a:tblGrid>
                <a:gridCol w="1199507">
                  <a:extLst>
                    <a:ext uri="{9D8B030D-6E8A-4147-A177-3AD203B41FA5}">
                      <a16:colId xmlns:a16="http://schemas.microsoft.com/office/drawing/2014/main" val="20000"/>
                    </a:ext>
                  </a:extLst>
                </a:gridCol>
                <a:gridCol w="2221995">
                  <a:extLst>
                    <a:ext uri="{9D8B030D-6E8A-4147-A177-3AD203B41FA5}">
                      <a16:colId xmlns:a16="http://schemas.microsoft.com/office/drawing/2014/main" val="20001"/>
                    </a:ext>
                  </a:extLst>
                </a:gridCol>
                <a:gridCol w="4759648">
                  <a:extLst>
                    <a:ext uri="{9D8B030D-6E8A-4147-A177-3AD203B41FA5}">
                      <a16:colId xmlns:a16="http://schemas.microsoft.com/office/drawing/2014/main" val="20002"/>
                    </a:ext>
                  </a:extLst>
                </a:gridCol>
              </a:tblGrid>
              <a:tr h="678169">
                <a:tc rowSpan="2">
                  <a:txBody>
                    <a:bodyPr/>
                    <a:lstStyle/>
                    <a:p>
                      <a:pPr marL="0" marR="0" lvl="0" indent="0" algn="l" rtl="0">
                        <a:lnSpc>
                          <a:spcPct val="115000"/>
                        </a:lnSpc>
                        <a:spcBef>
                          <a:spcPts val="0"/>
                        </a:spcBef>
                        <a:spcAft>
                          <a:spcPts val="0"/>
                        </a:spcAft>
                        <a:buClr>
                          <a:srgbClr val="000000"/>
                        </a:buClr>
                        <a:buSzPts val="2200"/>
                        <a:buFont typeface="Arial"/>
                        <a:buNone/>
                      </a:pPr>
                      <a:r>
                        <a:rPr lang="en-US" sz="1600" b="1" u="none" strike="noStrike" cap="none" dirty="0">
                          <a:latin typeface="Trebuchet MS" panose="020B0603020202020204" pitchFamily="34" charset="0"/>
                          <a:ea typeface="Tahoma"/>
                          <a:cs typeface="Tahoma"/>
                          <a:sym typeface="Tahoma"/>
                        </a:rPr>
                        <a:t>LEVEL ONE</a:t>
                      </a:r>
                      <a:endParaRPr sz="1600" b="1" u="none" strike="noStrike" cap="none" dirty="0">
                        <a:latin typeface="Trebuchet MS" panose="020B0603020202020204" pitchFamily="34" charset="0"/>
                        <a:ea typeface="Tahoma"/>
                        <a:cs typeface="Tahoma"/>
                        <a:sym typeface="Tahoma"/>
                      </a:endParaRPr>
                    </a:p>
                  </a:txBody>
                  <a:tcPr marL="68569" marR="68569" marT="68569" marB="685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AD3"/>
                    </a:solidFill>
                  </a:tcPr>
                </a:tc>
                <a:tc>
                  <a:txBody>
                    <a:bodyPr/>
                    <a:lstStyle/>
                    <a:p>
                      <a:pPr marL="0" marR="0" lvl="0" indent="0" algn="l" rtl="0">
                        <a:lnSpc>
                          <a:spcPct val="115000"/>
                        </a:lnSpc>
                        <a:spcBef>
                          <a:spcPts val="1200"/>
                        </a:spcBef>
                        <a:spcAft>
                          <a:spcPts val="0"/>
                        </a:spcAft>
                        <a:buClr>
                          <a:srgbClr val="000000"/>
                        </a:buClr>
                        <a:buSzPts val="2200"/>
                        <a:buFont typeface="Arial"/>
                        <a:buNone/>
                      </a:pPr>
                      <a:r>
                        <a:rPr lang="en-US" sz="1600" b="1" u="none" strike="noStrike" cap="none" dirty="0" smtClean="0">
                          <a:latin typeface="Trebuchet MS" panose="020B0603020202020204" pitchFamily="34" charset="0"/>
                          <a:ea typeface="Tahoma"/>
                          <a:cs typeface="Tahoma"/>
                          <a:sym typeface="Tahoma"/>
                        </a:rPr>
                        <a:t>Level One</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AD3"/>
                    </a:solidFill>
                  </a:tcPr>
                </a:tc>
                <a:tc rowSpan="2">
                  <a:txBody>
                    <a:bodyPr/>
                    <a:lstStyle/>
                    <a:p>
                      <a:r>
                        <a:rPr lang="en-US" sz="1600" b="0" i="0" u="none" strike="noStrike" cap="none" baseline="0" dirty="0" smtClean="0">
                          <a:solidFill>
                            <a:schemeClr val="tx1"/>
                          </a:solidFill>
                          <a:latin typeface="Trebuchet MS" panose="020B0603020202020204" pitchFamily="34" charset="0"/>
                          <a:ea typeface="+mn-ea"/>
                          <a:cs typeface="+mn-cs"/>
                          <a:sym typeface="Arial"/>
                        </a:rPr>
                        <a:t>Performance meets or exceeds the state standard by using the best of the current or cumulative three-year rate; OR current year rate is in the Level Two range and performance demonstrates adequate improvement from the previous year. </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0000"/>
                  </a:ext>
                </a:extLst>
              </a:tr>
              <a:tr h="67816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lang="en-US" sz="1600" b="1" u="none" strike="noStrike" cap="none" dirty="0" smtClean="0">
                          <a:latin typeface="Trebuchet MS" panose="020B0603020202020204" pitchFamily="34" charset="0"/>
                          <a:ea typeface="Tahoma"/>
                          <a:cs typeface="Tahoma"/>
                          <a:sym typeface="Tahoma"/>
                        </a:rPr>
                        <a:t>Level One </a:t>
                      </a: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lang="en-US" sz="1600" b="1" i="0" u="none" strike="noStrike" cap="none" dirty="0" smtClean="0">
                          <a:solidFill>
                            <a:schemeClr val="tx1"/>
                          </a:solidFill>
                          <a:effectLst/>
                          <a:latin typeface="Trebuchet MS" panose="020B0603020202020204" pitchFamily="34" charset="0"/>
                          <a:ea typeface="+mn-ea"/>
                          <a:cs typeface="+mn-cs"/>
                          <a:sym typeface="Arial"/>
                        </a:rPr>
                        <a:t>(R10 or I2</a:t>
                      </a:r>
                      <a:r>
                        <a:rPr lang="en-US" sz="1600" b="1" i="0" u="none" strike="noStrike" cap="none" baseline="0" dirty="0" smtClean="0">
                          <a:solidFill>
                            <a:schemeClr val="tx1"/>
                          </a:solidFill>
                          <a:effectLst/>
                          <a:latin typeface="Trebuchet MS" panose="020B0603020202020204" pitchFamily="34" charset="0"/>
                          <a:ea typeface="+mn-ea"/>
                          <a:cs typeface="+mn-cs"/>
                          <a:sym typeface="Arial"/>
                        </a:rPr>
                        <a:t>)</a:t>
                      </a:r>
                      <a:endParaRPr lang="en-US" sz="1600" b="1" i="0" u="none" strike="noStrike" cap="none" dirty="0" smtClean="0">
                        <a:solidFill>
                          <a:schemeClr val="tx1"/>
                        </a:solidFill>
                        <a:effectLst/>
                        <a:latin typeface="Trebuchet MS" panose="020B0603020202020204" pitchFamily="34" charset="0"/>
                        <a:ea typeface="+mn-ea"/>
                        <a:cs typeface="+mn-cs"/>
                        <a:sym typeface="Arial"/>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EAD3"/>
                    </a:solidFill>
                  </a:tcPr>
                </a:tc>
                <a:tc vMerge="1">
                  <a:txBody>
                    <a:bodyPr/>
                    <a:lstStyle/>
                    <a:p>
                      <a:endParaRPr lang="en-US"/>
                    </a:p>
                  </a:txBody>
                  <a:tcPr/>
                </a:tc>
                <a:extLst>
                  <a:ext uri="{0D108BD9-81ED-4DB2-BD59-A6C34878D82A}">
                    <a16:rowId xmlns:a16="http://schemas.microsoft.com/office/drawing/2014/main" val="3129662508"/>
                  </a:ext>
                </a:extLst>
              </a:tr>
              <a:tr h="752083">
                <a:tc rowSpan="2">
                  <a:txBody>
                    <a:bodyPr/>
                    <a:lstStyle/>
                    <a:p>
                      <a:pPr marL="0" marR="0" lvl="0" indent="0" algn="l" rtl="0">
                        <a:lnSpc>
                          <a:spcPct val="115000"/>
                        </a:lnSpc>
                        <a:spcBef>
                          <a:spcPts val="0"/>
                        </a:spcBef>
                        <a:spcAft>
                          <a:spcPts val="0"/>
                        </a:spcAft>
                        <a:buClr>
                          <a:srgbClr val="000000"/>
                        </a:buClr>
                        <a:buSzPts val="2200"/>
                        <a:buFont typeface="Arial"/>
                        <a:buNone/>
                      </a:pPr>
                      <a:r>
                        <a:rPr lang="en-US" sz="1600" b="1" u="none" strike="noStrike" cap="none" dirty="0">
                          <a:latin typeface="Trebuchet MS" panose="020B0603020202020204" pitchFamily="34" charset="0"/>
                          <a:ea typeface="Tahoma"/>
                          <a:cs typeface="Tahoma"/>
                          <a:sym typeface="Tahoma"/>
                        </a:rPr>
                        <a:t>LEVEL TWO</a:t>
                      </a:r>
                      <a:endParaRPr sz="1600" b="1" u="none" strike="noStrike" cap="none" dirty="0">
                        <a:latin typeface="Trebuchet MS" panose="020B0603020202020204" pitchFamily="34" charset="0"/>
                        <a:ea typeface="Tahoma"/>
                        <a:cs typeface="Tahoma"/>
                        <a:sym typeface="Tahoma"/>
                      </a:endParaRPr>
                    </a:p>
                  </a:txBody>
                  <a:tcPr marL="68569" marR="68569" marT="68569" marB="685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b="1" u="none" strike="noStrike" cap="none" dirty="0" smtClean="0">
                          <a:latin typeface="Trebuchet MS" panose="020B0603020202020204" pitchFamily="34" charset="0"/>
                          <a:ea typeface="Tahoma"/>
                          <a:cs typeface="Tahoma"/>
                          <a:sym typeface="Tahoma"/>
                        </a:rPr>
                        <a:t>Level Two</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rowSpan="2">
                  <a:txBody>
                    <a:bodyPr/>
                    <a:lstStyle/>
                    <a:p>
                      <a:r>
                        <a:rPr lang="en-US" sz="1600" b="0" i="0" u="none" strike="noStrike" cap="none" baseline="0" dirty="0" smtClean="0">
                          <a:solidFill>
                            <a:schemeClr val="tx1"/>
                          </a:solidFill>
                          <a:latin typeface="Trebuchet MS" panose="020B0603020202020204" pitchFamily="34" charset="0"/>
                          <a:ea typeface="+mn-ea"/>
                          <a:cs typeface="+mn-cs"/>
                          <a:sym typeface="Arial"/>
                        </a:rPr>
                        <a:t>Performance meets a specified range using the best of the current or cumulative three-year rate; OR current year rate is in the Level Three range and performance demonstrates adequate improvement from the previous year. </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752083">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lang="en-US" sz="1600" b="1" u="none" strike="noStrike" cap="none" dirty="0" smtClean="0">
                          <a:latin typeface="Trebuchet MS" panose="020B0603020202020204" pitchFamily="34" charset="0"/>
                          <a:ea typeface="Tahoma"/>
                          <a:cs typeface="Tahoma"/>
                          <a:sym typeface="Tahoma"/>
                        </a:rPr>
                        <a:t>Level Two </a:t>
                      </a: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lang="en-US" sz="1600" b="1" i="0" u="none" strike="noStrike" cap="none" dirty="0" smtClean="0">
                          <a:solidFill>
                            <a:schemeClr val="tx1"/>
                          </a:solidFill>
                          <a:effectLst/>
                          <a:latin typeface="Trebuchet MS" panose="020B0603020202020204" pitchFamily="34" charset="0"/>
                          <a:ea typeface="+mn-ea"/>
                          <a:cs typeface="+mn-cs"/>
                          <a:sym typeface="Arial"/>
                        </a:rPr>
                        <a:t>(R10 or I2</a:t>
                      </a:r>
                      <a:r>
                        <a:rPr lang="en-US" sz="1600" b="1" i="0" u="none" strike="noStrike" cap="none" baseline="0" dirty="0" smtClean="0">
                          <a:solidFill>
                            <a:schemeClr val="tx1"/>
                          </a:solidFill>
                          <a:effectLst/>
                          <a:latin typeface="Trebuchet MS" panose="020B0603020202020204" pitchFamily="34" charset="0"/>
                          <a:ea typeface="+mn-ea"/>
                          <a:cs typeface="+mn-cs"/>
                          <a:sym typeface="Arial"/>
                        </a:rPr>
                        <a:t>)</a:t>
                      </a:r>
                      <a:endParaRPr lang="en-US" sz="1600" b="1" i="0" u="none" strike="noStrike" cap="none" dirty="0" smtClean="0">
                        <a:solidFill>
                          <a:schemeClr val="tx1"/>
                        </a:solidFill>
                        <a:effectLst/>
                        <a:latin typeface="Trebuchet MS" panose="020B0603020202020204" pitchFamily="34" charset="0"/>
                        <a:ea typeface="+mn-ea"/>
                        <a:cs typeface="+mn-cs"/>
                        <a:sym typeface="Arial"/>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810516027"/>
                  </a:ext>
                </a:extLst>
              </a:tr>
            </a:tbl>
          </a:graphicData>
        </a:graphic>
      </p:graphicFrame>
      <p:grpSp>
        <p:nvGrpSpPr>
          <p:cNvPr id="22" name="Group 21"/>
          <p:cNvGrpSpPr/>
          <p:nvPr/>
        </p:nvGrpSpPr>
        <p:grpSpPr>
          <a:xfrm>
            <a:off x="1699718" y="1613456"/>
            <a:ext cx="6900300" cy="814109"/>
            <a:chOff x="1760261" y="1677495"/>
            <a:chExt cx="6832249" cy="814109"/>
          </a:xfrm>
        </p:grpSpPr>
        <p:sp>
          <p:nvSpPr>
            <p:cNvPr id="21" name="Rectangle 20"/>
            <p:cNvSpPr/>
            <p:nvPr/>
          </p:nvSpPr>
          <p:spPr>
            <a:xfrm>
              <a:off x="3952333" y="2235343"/>
              <a:ext cx="1586693" cy="256261"/>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60261" y="1677495"/>
              <a:ext cx="2150484" cy="540140"/>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54725" y="1677496"/>
              <a:ext cx="4637785" cy="557848"/>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741721" y="2196002"/>
            <a:ext cx="6832247" cy="744681"/>
            <a:chOff x="1760263" y="2235342"/>
            <a:chExt cx="6832247" cy="744681"/>
          </a:xfrm>
        </p:grpSpPr>
        <p:sp>
          <p:nvSpPr>
            <p:cNvPr id="28" name="Rectangle 27"/>
            <p:cNvSpPr/>
            <p:nvPr/>
          </p:nvSpPr>
          <p:spPr>
            <a:xfrm>
              <a:off x="3954725" y="2466906"/>
              <a:ext cx="4637785" cy="513117"/>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23354" y="2235342"/>
              <a:ext cx="2769155" cy="231564"/>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60263" y="2425685"/>
              <a:ext cx="2103850" cy="501407"/>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699717" y="3573581"/>
            <a:ext cx="6942304" cy="802928"/>
            <a:chOff x="1692208" y="3505525"/>
            <a:chExt cx="6942304" cy="802928"/>
          </a:xfrm>
        </p:grpSpPr>
        <p:sp>
          <p:nvSpPr>
            <p:cNvPr id="32" name="Rectangle 31"/>
            <p:cNvSpPr/>
            <p:nvPr/>
          </p:nvSpPr>
          <p:spPr>
            <a:xfrm>
              <a:off x="3954725" y="3785470"/>
              <a:ext cx="4679787" cy="472377"/>
            </a:xfrm>
            <a:prstGeom prst="rect">
              <a:avLst/>
            </a:prstGeom>
            <a:solidFill>
              <a:srgbClr val="FFFF0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98258" y="3505525"/>
              <a:ext cx="4336254" cy="272210"/>
            </a:xfrm>
            <a:prstGeom prst="rect">
              <a:avLst/>
            </a:prstGeom>
            <a:solidFill>
              <a:srgbClr val="FFFF0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92208" y="3745263"/>
              <a:ext cx="2171904" cy="563190"/>
            </a:xfrm>
            <a:prstGeom prst="rect">
              <a:avLst/>
            </a:prstGeom>
            <a:solidFill>
              <a:srgbClr val="FFFF0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741721" y="3055938"/>
            <a:ext cx="6900300" cy="524632"/>
            <a:chOff x="1692208" y="3068182"/>
            <a:chExt cx="6900300" cy="524632"/>
          </a:xfrm>
        </p:grpSpPr>
        <p:sp>
          <p:nvSpPr>
            <p:cNvPr id="31" name="Rectangle 30"/>
            <p:cNvSpPr/>
            <p:nvPr/>
          </p:nvSpPr>
          <p:spPr>
            <a:xfrm>
              <a:off x="3912721" y="3068183"/>
              <a:ext cx="4679787" cy="477543"/>
            </a:xfrm>
            <a:prstGeom prst="rect">
              <a:avLst/>
            </a:prstGeom>
            <a:solidFill>
              <a:srgbClr val="FFFF0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92208" y="3068182"/>
              <a:ext cx="2171904" cy="524632"/>
            </a:xfrm>
            <a:prstGeom prst="rect">
              <a:avLst/>
            </a:prstGeom>
            <a:solidFill>
              <a:srgbClr val="FFFF00">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3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0655985d15_0_212"/>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rmAutofit/>
          </a:bodyPr>
          <a:lstStyle/>
          <a:p>
            <a:r>
              <a:rPr lang="en-US" sz="2600" dirty="0"/>
              <a:t>Performance </a:t>
            </a:r>
            <a:r>
              <a:rPr lang="en-US" sz="2600" dirty="0" smtClean="0"/>
              <a:t>Levels (2 of 2)</a:t>
            </a:r>
            <a:endParaRPr sz="2600" dirty="0"/>
          </a:p>
        </p:txBody>
      </p:sp>
      <p:sp>
        <p:nvSpPr>
          <p:cNvPr id="186" name="Google Shape;186;g10655985d15_0_212"/>
          <p:cNvSpPr txBox="1">
            <a:spLocks noGrp="1"/>
          </p:cNvSpPr>
          <p:nvPr>
            <p:ph type="body" idx="1"/>
          </p:nvPr>
        </p:nvSpPr>
        <p:spPr>
          <a:xfrm>
            <a:off x="310896" y="795528"/>
            <a:ext cx="8181225" cy="3475350"/>
          </a:xfrm>
          <a:prstGeom prst="rect">
            <a:avLst/>
          </a:prstGeom>
          <a:noFill/>
          <a:ln>
            <a:noFill/>
          </a:ln>
        </p:spPr>
        <p:txBody>
          <a:bodyPr spcFirstLastPara="1" wrap="square" lIns="68569" tIns="34275" rIns="68569" bIns="34275" anchor="t" anchorCtr="0">
            <a:normAutofit/>
          </a:bodyPr>
          <a:lstStyle/>
          <a:p>
            <a:pPr marL="0" indent="0">
              <a:spcBef>
                <a:spcPts val="0"/>
              </a:spcBef>
              <a:buSzPts val="2640"/>
              <a:buNone/>
            </a:pPr>
            <a:r>
              <a:rPr lang="en-US" sz="2025" dirty="0"/>
              <a:t>Performance on each school-quality indicator is rated at one of three levels: </a:t>
            </a:r>
            <a:endParaRPr sz="2325" dirty="0"/>
          </a:p>
        </p:txBody>
      </p:sp>
      <p:sp>
        <p:nvSpPr>
          <p:cNvPr id="187" name="Google Shape;187;g10655985d15_0_212"/>
          <p:cNvSpPr txBox="1">
            <a:spLocks noGrp="1"/>
          </p:cNvSpPr>
          <p:nvPr>
            <p:ph type="sldNum" idx="12"/>
          </p:nvPr>
        </p:nvSpPr>
        <p:spPr>
          <a:xfrm>
            <a:off x="8412825" y="4592723"/>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19</a:t>
            </a:fld>
            <a:endParaRPr/>
          </a:p>
        </p:txBody>
      </p:sp>
      <p:graphicFrame>
        <p:nvGraphicFramePr>
          <p:cNvPr id="188" name="Google Shape;188;g10655985d15_0_212" descr="level Three: Below state standard&#10;" title="Level Three description"/>
          <p:cNvGraphicFramePr/>
          <p:nvPr>
            <p:extLst>
              <p:ext uri="{D42A27DB-BD31-4B8C-83A1-F6EECF244321}">
                <p14:modId xmlns:p14="http://schemas.microsoft.com/office/powerpoint/2010/main" val="2353257563"/>
              </p:ext>
            </p:extLst>
          </p:nvPr>
        </p:nvGraphicFramePr>
        <p:xfrm>
          <a:off x="481425" y="1752038"/>
          <a:ext cx="8181150" cy="2187680"/>
        </p:xfrm>
        <a:graphic>
          <a:graphicData uri="http://schemas.openxmlformats.org/drawingml/2006/table">
            <a:tbl>
              <a:tblPr>
                <a:noFill/>
              </a:tblPr>
              <a:tblGrid>
                <a:gridCol w="1748658">
                  <a:extLst>
                    <a:ext uri="{9D8B030D-6E8A-4147-A177-3AD203B41FA5}">
                      <a16:colId xmlns:a16="http://schemas.microsoft.com/office/drawing/2014/main" val="20000"/>
                    </a:ext>
                  </a:extLst>
                </a:gridCol>
                <a:gridCol w="2782671">
                  <a:extLst>
                    <a:ext uri="{9D8B030D-6E8A-4147-A177-3AD203B41FA5}">
                      <a16:colId xmlns:a16="http://schemas.microsoft.com/office/drawing/2014/main" val="20001"/>
                    </a:ext>
                  </a:extLst>
                </a:gridCol>
                <a:gridCol w="3649821">
                  <a:extLst>
                    <a:ext uri="{9D8B030D-6E8A-4147-A177-3AD203B41FA5}">
                      <a16:colId xmlns:a16="http://schemas.microsoft.com/office/drawing/2014/main" val="20002"/>
                    </a:ext>
                  </a:extLst>
                </a:gridCol>
              </a:tblGrid>
              <a:tr h="1093840">
                <a:tc rowSpan="2">
                  <a:txBody>
                    <a:bodyPr/>
                    <a:lstStyle/>
                    <a:p>
                      <a:pPr marL="0" marR="0" lvl="0" indent="0" algn="l" rtl="0">
                        <a:lnSpc>
                          <a:spcPct val="115000"/>
                        </a:lnSpc>
                        <a:spcBef>
                          <a:spcPts val="0"/>
                        </a:spcBef>
                        <a:spcAft>
                          <a:spcPts val="0"/>
                        </a:spcAft>
                        <a:buClr>
                          <a:srgbClr val="000000"/>
                        </a:buClr>
                        <a:buSzPts val="2200"/>
                        <a:buFont typeface="Arial"/>
                        <a:buNone/>
                      </a:pPr>
                      <a:r>
                        <a:rPr lang="en-US" sz="2000" b="1" u="none" strike="noStrike" cap="none" dirty="0">
                          <a:latin typeface="Trebuchet MS" panose="020B0603020202020204" pitchFamily="34" charset="0"/>
                          <a:ea typeface="Tahoma"/>
                          <a:cs typeface="Tahoma"/>
                          <a:sym typeface="Tahoma"/>
                        </a:rPr>
                        <a:t>LEVEL </a:t>
                      </a:r>
                      <a:r>
                        <a:rPr lang="en-US" sz="2000" b="1" u="none" strike="noStrike" cap="none" dirty="0" smtClean="0">
                          <a:latin typeface="Trebuchet MS" panose="020B0603020202020204" pitchFamily="34" charset="0"/>
                          <a:ea typeface="Tahoma"/>
                          <a:cs typeface="Tahoma"/>
                          <a:sym typeface="Tahoma"/>
                        </a:rPr>
                        <a:t>THREE</a:t>
                      </a:r>
                      <a:endParaRPr sz="2000" b="1" u="none" strike="noStrike" cap="none" dirty="0">
                        <a:latin typeface="Trebuchet MS" panose="020B0603020202020204" pitchFamily="34" charset="0"/>
                        <a:ea typeface="Tahoma"/>
                        <a:cs typeface="Tahoma"/>
                        <a:sym typeface="Tahoma"/>
                      </a:endParaRPr>
                    </a:p>
                  </a:txBody>
                  <a:tcPr marL="68569" marR="68569" marT="68569" marB="685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CCCC"/>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r>
                        <a:rPr lang="en-US" sz="2000" b="1" u="none" strike="noStrike" cap="none" dirty="0" smtClean="0">
                          <a:latin typeface="Trebuchet MS" panose="020B0603020202020204" pitchFamily="34" charset="0"/>
                          <a:ea typeface="Tahoma"/>
                          <a:cs typeface="Tahoma"/>
                          <a:sym typeface="Tahoma"/>
                        </a:rPr>
                        <a:t>Level Three</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CCCC"/>
                    </a:solidFill>
                  </a:tcPr>
                </a:tc>
                <a:tc rowSpan="2">
                  <a:txBody>
                    <a:bodyPr/>
                    <a:lstStyle/>
                    <a:p>
                      <a:r>
                        <a:rPr lang="en-US" sz="1600" b="0" i="0" u="none" strike="noStrike" cap="none" baseline="0" dirty="0" smtClean="0">
                          <a:solidFill>
                            <a:schemeClr val="tx1"/>
                          </a:solidFill>
                          <a:latin typeface="Trebuchet MS" panose="020B0603020202020204" pitchFamily="34" charset="0"/>
                          <a:ea typeface="+mn-ea"/>
                          <a:cs typeface="+mn-cs"/>
                          <a:sym typeface="Arial"/>
                        </a:rPr>
                        <a:t>Performance meets a specified range using the best of the current or cumulative three-year rate; OR performance has stayed at a Level Two or Level Three rating through four consecutive years (Level Three-4 YRS rating). </a:t>
                      </a: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CCCC"/>
                    </a:solidFill>
                  </a:tcPr>
                </a:tc>
                <a:extLst>
                  <a:ext uri="{0D108BD9-81ED-4DB2-BD59-A6C34878D82A}">
                    <a16:rowId xmlns:a16="http://schemas.microsoft.com/office/drawing/2014/main" val="10000"/>
                  </a:ext>
                </a:extLst>
              </a:tr>
              <a:tr h="1093840">
                <a:tc vMerge="1">
                  <a:txBody>
                    <a:bodyPr/>
                    <a:lstStyle/>
                    <a:p>
                      <a:endParaRPr lang="en-US"/>
                    </a:p>
                  </a:txBody>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r>
                        <a:rPr lang="en-US" sz="2000" b="1" u="none" strike="noStrike" cap="none" dirty="0" smtClean="0">
                          <a:latin typeface="Trebuchet MS" panose="020B0603020202020204" pitchFamily="34" charset="0"/>
                          <a:ea typeface="Tahoma"/>
                          <a:cs typeface="Tahoma"/>
                          <a:sym typeface="Tahoma"/>
                        </a:rPr>
                        <a:t>Level Three (4 YRS)</a:t>
                      </a:r>
                    </a:p>
                    <a:p>
                      <a:pPr marL="0" marR="0" lvl="0" indent="0" algn="l" rtl="0">
                        <a:lnSpc>
                          <a:spcPct val="115000"/>
                        </a:lnSpc>
                        <a:spcBef>
                          <a:spcPts val="0"/>
                        </a:spcBef>
                        <a:spcAft>
                          <a:spcPts val="0"/>
                        </a:spcAft>
                        <a:buClr>
                          <a:srgbClr val="000000"/>
                        </a:buClr>
                        <a:buSzPts val="2200"/>
                        <a:buFont typeface="Arial"/>
                        <a:buNone/>
                      </a:pPr>
                      <a:endParaRPr sz="2000" u="none" strike="noStrike" cap="none" dirty="0">
                        <a:latin typeface="Trebuchet MS" panose="020B0603020202020204" pitchFamily="34" charset="0"/>
                        <a:ea typeface="Tahoma"/>
                        <a:cs typeface="Tahoma"/>
                        <a:sym typeface="Tahoma"/>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CCCC"/>
                    </a:solidFill>
                  </a:tcPr>
                </a:tc>
                <a:tc vMerge="1">
                  <a:txBody>
                    <a:bodyPr/>
                    <a:lstStyle/>
                    <a:p>
                      <a:endParaRPr lang="en-US" dirty="0"/>
                    </a:p>
                  </a:txBody>
                  <a:tcPr/>
                </a:tc>
                <a:extLst>
                  <a:ext uri="{0D108BD9-81ED-4DB2-BD59-A6C34878D82A}">
                    <a16:rowId xmlns:a16="http://schemas.microsoft.com/office/drawing/2014/main" val="4201912957"/>
                  </a:ext>
                </a:extLst>
              </a:tr>
            </a:tbl>
          </a:graphicData>
        </a:graphic>
      </p:graphicFrame>
      <p:grpSp>
        <p:nvGrpSpPr>
          <p:cNvPr id="4" name="Group 3"/>
          <p:cNvGrpSpPr/>
          <p:nvPr/>
        </p:nvGrpSpPr>
        <p:grpSpPr>
          <a:xfrm>
            <a:off x="2271566" y="1809323"/>
            <a:ext cx="6313269" cy="789152"/>
            <a:chOff x="2271566" y="1809323"/>
            <a:chExt cx="6313269" cy="789152"/>
          </a:xfrm>
        </p:grpSpPr>
        <p:sp>
          <p:nvSpPr>
            <p:cNvPr id="12" name="Rectangle 11"/>
            <p:cNvSpPr/>
            <p:nvPr/>
          </p:nvSpPr>
          <p:spPr>
            <a:xfrm>
              <a:off x="5046742" y="1809323"/>
              <a:ext cx="3538093" cy="512858"/>
            </a:xfrm>
            <a:prstGeom prst="rect">
              <a:avLst/>
            </a:prstGeom>
            <a:solidFill>
              <a:srgbClr val="FF33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46742" y="2333020"/>
              <a:ext cx="2630272" cy="265455"/>
            </a:xfrm>
            <a:prstGeom prst="rect">
              <a:avLst/>
            </a:prstGeom>
            <a:solidFill>
              <a:srgbClr val="FF33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71566" y="1809323"/>
              <a:ext cx="1550493" cy="368393"/>
            </a:xfrm>
            <a:prstGeom prst="rect">
              <a:avLst/>
            </a:prstGeom>
            <a:solidFill>
              <a:srgbClr val="FF33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271566" y="2598475"/>
            <a:ext cx="6313269" cy="918000"/>
            <a:chOff x="2271566" y="2618091"/>
            <a:chExt cx="6313269" cy="898384"/>
          </a:xfrm>
        </p:grpSpPr>
        <p:sp>
          <p:nvSpPr>
            <p:cNvPr id="14" name="Rectangle 13"/>
            <p:cNvSpPr/>
            <p:nvPr/>
          </p:nvSpPr>
          <p:spPr>
            <a:xfrm>
              <a:off x="5046741" y="2618091"/>
              <a:ext cx="3538094" cy="898384"/>
            </a:xfrm>
            <a:prstGeom prst="rect">
              <a:avLst/>
            </a:prstGeom>
            <a:solidFill>
              <a:srgbClr val="FF33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71566" y="2894255"/>
              <a:ext cx="2425424" cy="414689"/>
            </a:xfrm>
            <a:prstGeom prst="rect">
              <a:avLst/>
            </a:prstGeom>
            <a:solidFill>
              <a:srgbClr val="FF33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600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612381" cy="572625"/>
          </a:xfrm>
        </p:spPr>
        <p:txBody>
          <a:bodyPr>
            <a:noAutofit/>
          </a:bodyPr>
          <a:lstStyle/>
          <a:p>
            <a:r>
              <a:rPr lang="en-US" sz="2600" dirty="0" smtClean="0">
                <a:latin typeface="Trebuchet MS" panose="020B0603020202020204" pitchFamily="34" charset="0"/>
              </a:rPr>
              <a:t>House Bill 938: Accountability-Related Goals (1 of 4)</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797240"/>
            <a:ext cx="8520525" cy="4259502"/>
          </a:xfrm>
        </p:spPr>
        <p:txBody>
          <a:bodyPr>
            <a:normAutofit fontScale="92500" lnSpcReduction="20000"/>
          </a:bodyPr>
          <a:lstStyle/>
          <a:p>
            <a:pPr marL="57150" indent="0">
              <a:lnSpc>
                <a:spcPct val="124000"/>
              </a:lnSpc>
              <a:spcBef>
                <a:spcPts val="750"/>
              </a:spcBef>
              <a:buNone/>
            </a:pPr>
            <a:r>
              <a:rPr lang="en-US" sz="2000" b="1" dirty="0" smtClean="0">
                <a:solidFill>
                  <a:schemeClr val="tx1"/>
                </a:solidFill>
                <a:latin typeface="Trebuchet MS" panose="020B0603020202020204" pitchFamily="34" charset="0"/>
              </a:rPr>
              <a:t>Goal Three: </a:t>
            </a:r>
            <a:r>
              <a:rPr lang="en-US" sz="2000" dirty="0" smtClean="0">
                <a:solidFill>
                  <a:schemeClr val="tx1"/>
                </a:solidFill>
                <a:latin typeface="Trebuchet MS" panose="020B0603020202020204" pitchFamily="34" charset="0"/>
              </a:rPr>
              <a:t>Increasing the </a:t>
            </a:r>
            <a:r>
              <a:rPr lang="en-US" sz="2000" dirty="0">
                <a:solidFill>
                  <a:schemeClr val="tx1"/>
                </a:solidFill>
                <a:latin typeface="Trebuchet MS" panose="020B0603020202020204" pitchFamily="34" charset="0"/>
              </a:rPr>
              <a:t>transparency of performance measures for public </a:t>
            </a:r>
            <a:r>
              <a:rPr lang="en-US" sz="2000" dirty="0" smtClean="0">
                <a:solidFill>
                  <a:schemeClr val="tx1"/>
                </a:solidFill>
                <a:latin typeface="Trebuchet MS" panose="020B0603020202020204" pitchFamily="34" charset="0"/>
              </a:rPr>
              <a:t>schools. </a:t>
            </a:r>
          </a:p>
          <a:p>
            <a:pPr marL="57150" indent="0">
              <a:lnSpc>
                <a:spcPct val="124000"/>
              </a:lnSpc>
              <a:spcBef>
                <a:spcPts val="750"/>
              </a:spcBef>
              <a:buNone/>
            </a:pPr>
            <a:r>
              <a:rPr lang="en-US" sz="2000" b="0" dirty="0" smtClean="0">
                <a:solidFill>
                  <a:srgbClr val="C00000"/>
                </a:solidFill>
                <a:latin typeface="Trebuchet MS" panose="020B0603020202020204" pitchFamily="34" charset="0"/>
              </a:rPr>
              <a:t>Framing the Task:</a:t>
            </a:r>
          </a:p>
          <a:p>
            <a:pPr>
              <a:lnSpc>
                <a:spcPct val="124000"/>
              </a:lnSpc>
              <a:spcBef>
                <a:spcPts val="750"/>
              </a:spcBef>
              <a:buSzPct val="147000"/>
              <a:buFont typeface="Arial" panose="020B0604020202020204" pitchFamily="34" charset="0"/>
              <a:buChar char="•"/>
            </a:pPr>
            <a:r>
              <a:rPr lang="en-US" sz="2000" b="0" dirty="0">
                <a:latin typeface="Trebuchet MS" panose="020B0603020202020204" pitchFamily="34" charset="0"/>
              </a:rPr>
              <a:t>T</a:t>
            </a:r>
            <a:r>
              <a:rPr lang="en-US" sz="2000" b="0" dirty="0" smtClean="0">
                <a:latin typeface="Trebuchet MS" panose="020B0603020202020204" pitchFamily="34" charset="0"/>
              </a:rPr>
              <a:t>o </a:t>
            </a:r>
            <a:r>
              <a:rPr lang="en-US" sz="2000" b="0" dirty="0">
                <a:latin typeface="Trebuchet MS" panose="020B0603020202020204" pitchFamily="34" charset="0"/>
              </a:rPr>
              <a:t>support transparency, how can the Board and the Department help make complex concepts, like the accreditation model, more understandable to users? </a:t>
            </a:r>
            <a:endParaRPr lang="en-US" sz="2000" b="0" dirty="0" smtClean="0">
              <a:latin typeface="Trebuchet MS" panose="020B0603020202020204" pitchFamily="34" charset="0"/>
            </a:endParaRPr>
          </a:p>
          <a:p>
            <a:pPr fontAlgn="base">
              <a:lnSpc>
                <a:spcPct val="124000"/>
              </a:lnSpc>
              <a:spcBef>
                <a:spcPts val="750"/>
              </a:spcBef>
              <a:buSzPct val="147000"/>
              <a:buFont typeface="Arial" panose="020B0604020202020204" pitchFamily="34" charset="0"/>
              <a:buChar char="•"/>
            </a:pPr>
            <a:r>
              <a:rPr lang="en-US" sz="2000" b="0" dirty="0" smtClean="0">
                <a:latin typeface="Trebuchet MS" panose="020B0603020202020204" pitchFamily="34" charset="0"/>
              </a:rPr>
              <a:t>What </a:t>
            </a:r>
            <a:r>
              <a:rPr lang="en-US" sz="2000" b="0" dirty="0">
                <a:latin typeface="Trebuchet MS" panose="020B0603020202020204" pitchFamily="34" charset="0"/>
              </a:rPr>
              <a:t>information do the School Quality Profiles already provide to school communities and constituents and what additional information is needed? </a:t>
            </a:r>
          </a:p>
          <a:p>
            <a:pPr fontAlgn="base">
              <a:lnSpc>
                <a:spcPct val="124000"/>
              </a:lnSpc>
              <a:spcBef>
                <a:spcPts val="750"/>
              </a:spcBef>
              <a:buSzPct val="147000"/>
              <a:buFont typeface="Arial" panose="020B0604020202020204" pitchFamily="34" charset="0"/>
              <a:buChar char="•"/>
            </a:pPr>
            <a:r>
              <a:rPr lang="en-US" sz="2000" b="0" dirty="0">
                <a:latin typeface="Trebuchet MS" panose="020B0603020202020204" pitchFamily="34" charset="0"/>
              </a:rPr>
              <a:t>What additional actions could the Board or Department take to promote availability and transparency of data</a:t>
            </a:r>
            <a:r>
              <a:rPr lang="en-US" sz="2000" b="0" dirty="0" smtClean="0">
                <a:latin typeface="Trebuchet MS" panose="020B0603020202020204" pitchFamily="34" charset="0"/>
              </a:rPr>
              <a:t>?</a:t>
            </a:r>
            <a:endParaRPr lang="en-US" sz="2000" dirty="0"/>
          </a:p>
        </p:txBody>
      </p:sp>
      <p:sp>
        <p:nvSpPr>
          <p:cNvPr id="4" name="Slide Number Placeholder 3"/>
          <p:cNvSpPr>
            <a:spLocks noGrp="1"/>
          </p:cNvSpPr>
          <p:nvPr>
            <p:ph type="sldNum" idx="12"/>
          </p:nvPr>
        </p:nvSpPr>
        <p:spPr/>
        <p:txBody>
          <a:bodyPr/>
          <a:lstStyle/>
          <a:p>
            <a:fld id="{00000000-1234-1234-1234-123412341234}" type="slidenum">
              <a:rPr lang="en-US" smtClean="0"/>
              <a:pPr/>
              <a:t>2</a:t>
            </a:fld>
            <a:endParaRPr lang="en-US"/>
          </a:p>
        </p:txBody>
      </p:sp>
    </p:spTree>
    <p:extLst>
      <p:ext uri="{BB962C8B-B14F-4D97-AF65-F5344CB8AC3E}">
        <p14:creationId xmlns:p14="http://schemas.microsoft.com/office/powerpoint/2010/main" val="1070777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Achievement Indicators</a:t>
            </a:r>
            <a:br>
              <a:rPr lang="en-US" dirty="0" smtClean="0"/>
            </a:b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397628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US" smtClean="0"/>
              <a:pPr/>
              <a:t>21</a:t>
            </a:fld>
            <a:endParaRPr lang="en-US"/>
          </a:p>
        </p:txBody>
      </p:sp>
      <p:sp>
        <p:nvSpPr>
          <p:cNvPr id="5" name="Title 4"/>
          <p:cNvSpPr>
            <a:spLocks noGrp="1"/>
          </p:cNvSpPr>
          <p:nvPr>
            <p:ph type="title"/>
          </p:nvPr>
        </p:nvSpPr>
        <p:spPr>
          <a:xfrm>
            <a:off x="310896" y="130089"/>
            <a:ext cx="8520600" cy="572700"/>
          </a:xfrm>
        </p:spPr>
        <p:txBody>
          <a:bodyPr/>
          <a:lstStyle/>
          <a:p>
            <a:r>
              <a:rPr lang="en-US" dirty="0" smtClean="0"/>
              <a:t>Academic Achievement Performance Levels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0897791"/>
              </p:ext>
            </p:extLst>
          </p:nvPr>
        </p:nvGraphicFramePr>
        <p:xfrm>
          <a:off x="310896" y="795528"/>
          <a:ext cx="8305761" cy="4095820"/>
        </p:xfrm>
        <a:graphic>
          <a:graphicData uri="http://schemas.openxmlformats.org/drawingml/2006/table">
            <a:tbl>
              <a:tblPr firstRow="1"/>
              <a:tblGrid>
                <a:gridCol w="1818257">
                  <a:extLst>
                    <a:ext uri="{9D8B030D-6E8A-4147-A177-3AD203B41FA5}">
                      <a16:colId xmlns:a16="http://schemas.microsoft.com/office/drawing/2014/main" val="2165944626"/>
                    </a:ext>
                  </a:extLst>
                </a:gridCol>
                <a:gridCol w="3243752">
                  <a:extLst>
                    <a:ext uri="{9D8B030D-6E8A-4147-A177-3AD203B41FA5}">
                      <a16:colId xmlns:a16="http://schemas.microsoft.com/office/drawing/2014/main" val="1264335628"/>
                    </a:ext>
                  </a:extLst>
                </a:gridCol>
                <a:gridCol w="3243752">
                  <a:extLst>
                    <a:ext uri="{9D8B030D-6E8A-4147-A177-3AD203B41FA5}">
                      <a16:colId xmlns:a16="http://schemas.microsoft.com/office/drawing/2014/main" val="3974312987"/>
                    </a:ext>
                  </a:extLst>
                </a:gridCol>
              </a:tblGrid>
              <a:tr h="288822">
                <a:tc>
                  <a:txBody>
                    <a:bodyPr/>
                    <a:lstStyle/>
                    <a:p>
                      <a:endParaRPr lang="en-US" sz="1200" dirty="0">
                        <a:effectLst/>
                        <a:latin typeface="Trebuchet MS" panose="020B0603020202020204" pitchFamily="34"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English (</a:t>
                      </a:r>
                      <a:r>
                        <a:rPr lang="en-US" sz="1200" b="1" dirty="0" smtClean="0">
                          <a:solidFill>
                            <a:srgbClr val="000000"/>
                          </a:solidFill>
                          <a:effectLst/>
                          <a:latin typeface="Trebuchet MS" panose="020B0603020202020204" pitchFamily="34" charset="0"/>
                          <a:ea typeface="Tahoma" panose="020B0604030504040204" pitchFamily="34" charset="0"/>
                        </a:rPr>
                        <a:t>Includes </a:t>
                      </a:r>
                      <a:r>
                        <a:rPr lang="en-US" sz="1200" b="1" dirty="0">
                          <a:solidFill>
                            <a:srgbClr val="000000"/>
                          </a:solidFill>
                          <a:effectLst/>
                          <a:latin typeface="Trebuchet MS" panose="020B0603020202020204" pitchFamily="34" charset="0"/>
                          <a:ea typeface="Tahoma" panose="020B0604030504040204" pitchFamily="34" charset="0"/>
                        </a:rPr>
                        <a:t>Reading and Writing Assessments)</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200" b="1" dirty="0" smtClean="0">
                          <a:solidFill>
                            <a:srgbClr val="000000"/>
                          </a:solidFill>
                          <a:effectLst/>
                          <a:latin typeface="Trebuchet MS" panose="020B0603020202020204" pitchFamily="34" charset="0"/>
                          <a:ea typeface="Tahoma" panose="020B0604030504040204" pitchFamily="34" charset="0"/>
                        </a:rPr>
                        <a:t>Mathematics AND Science</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994158"/>
                  </a:ext>
                </a:extLst>
              </a:tr>
              <a:tr h="1225134">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ONE</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imes New Roman" panose="02020603050405020304" pitchFamily="18" charset="0"/>
                        </a:rPr>
                        <a:t>Meets or exceeds state standard or sufficient improvement</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or cumulative three-year rate is </a:t>
                      </a:r>
                      <a:r>
                        <a:rPr lang="en-US" sz="1200" b="1" dirty="0">
                          <a:solidFill>
                            <a:srgbClr val="C00000"/>
                          </a:solidFill>
                          <a:effectLst/>
                          <a:latin typeface="Trebuchet MS" panose="020B0603020202020204" pitchFamily="34" charset="0"/>
                          <a:ea typeface="Tahoma" panose="020B0604030504040204" pitchFamily="34" charset="0"/>
                        </a:rPr>
                        <a:t>greater than or equal to 75%</a:t>
                      </a:r>
                      <a:r>
                        <a:rPr lang="en-US" sz="1200" b="1" dirty="0">
                          <a:solidFill>
                            <a:srgbClr val="000000"/>
                          </a:solidFill>
                          <a:effectLst/>
                          <a:latin typeface="Trebuchet MS" panose="020B0603020202020204" pitchFamily="34" charset="0"/>
                          <a:ea typeface="Tahoma" panose="020B0604030504040204" pitchFamily="34" charset="0"/>
                        </a:rPr>
                        <a:t>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rate is in the Level Two range (less than 75% but greater than 65%) and the school decreased the failure rate by at least 10% (R10) from the previous year.</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or cumulative three-year rate is </a:t>
                      </a:r>
                      <a:r>
                        <a:rPr lang="en-US" sz="1200" b="1" dirty="0">
                          <a:solidFill>
                            <a:srgbClr val="C00000"/>
                          </a:solidFill>
                          <a:effectLst/>
                          <a:latin typeface="Trebuchet MS" panose="020B0603020202020204" pitchFamily="34" charset="0"/>
                          <a:ea typeface="Tahoma" panose="020B0604030504040204" pitchFamily="34" charset="0"/>
                        </a:rPr>
                        <a:t>greater than or equal to 70%</a:t>
                      </a:r>
                      <a:r>
                        <a:rPr lang="en-US" sz="1200" dirty="0">
                          <a:solidFill>
                            <a:srgbClr val="000000"/>
                          </a:solidFill>
                          <a:effectLst/>
                          <a:latin typeface="Trebuchet MS" panose="020B0603020202020204" pitchFamily="34" charset="0"/>
                          <a:ea typeface="Tahoma" panose="020B0604030504040204" pitchFamily="34" charset="0"/>
                        </a:rPr>
                        <a:t>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rate is in the Level Two range (less than 70% but greater than 65%) and the school decreased the failure rate by at least 10% (R10) from the previous year.</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761819"/>
                  </a:ext>
                </a:extLst>
              </a:tr>
              <a:tr h="1225134">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TWO</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imes New Roman" panose="02020603050405020304" pitchFamily="18" charset="0"/>
                        </a:rPr>
                        <a:t>Near state standard or sufficient improvement</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or cumulative three-year rate is </a:t>
                      </a:r>
                      <a:r>
                        <a:rPr lang="en-US" sz="1200" b="1" dirty="0">
                          <a:solidFill>
                            <a:srgbClr val="C00000"/>
                          </a:solidFill>
                          <a:effectLst/>
                          <a:latin typeface="Trebuchet MS" panose="020B0603020202020204" pitchFamily="34" charset="0"/>
                          <a:ea typeface="Tahoma" panose="020B0604030504040204" pitchFamily="34" charset="0"/>
                        </a:rPr>
                        <a:t>less than 75% but greater than 65%</a:t>
                      </a:r>
                      <a:r>
                        <a:rPr lang="en-US" sz="1200" dirty="0">
                          <a:solidFill>
                            <a:srgbClr val="000000"/>
                          </a:solidFill>
                          <a:effectLst/>
                          <a:latin typeface="Trebuchet MS" panose="020B0603020202020204" pitchFamily="34" charset="0"/>
                          <a:ea typeface="Tahoma" panose="020B0604030504040204" pitchFamily="34" charset="0"/>
                        </a:rPr>
                        <a:t>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rate is greater than or equal to 50% and less than or equal to 65% and the school decreased the failure rate by at least 10% (R10) from the previous year.</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or cumulative three-year rate </a:t>
                      </a:r>
                      <a:r>
                        <a:rPr lang="en-US" sz="1200" b="1" dirty="0">
                          <a:solidFill>
                            <a:srgbClr val="C00000"/>
                          </a:solidFill>
                          <a:effectLst/>
                          <a:latin typeface="Trebuchet MS" panose="020B0603020202020204" pitchFamily="34" charset="0"/>
                          <a:ea typeface="Tahoma" panose="020B0604030504040204" pitchFamily="34" charset="0"/>
                        </a:rPr>
                        <a:t>is less than 70% but greater than 65%</a:t>
                      </a:r>
                      <a:r>
                        <a:rPr lang="en-US" sz="1200" dirty="0">
                          <a:solidFill>
                            <a:srgbClr val="000000"/>
                          </a:solidFill>
                          <a:effectLst/>
                          <a:latin typeface="Trebuchet MS" panose="020B0603020202020204" pitchFamily="34" charset="0"/>
                          <a:ea typeface="Tahoma" panose="020B0604030504040204" pitchFamily="34" charset="0"/>
                        </a:rPr>
                        <a:t>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rate is greater than or equal to 50% and less than or equal to 65% and the school decreased the failure rate by at least 10% (R10) from the previous year.</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490128"/>
                  </a:ext>
                </a:extLst>
              </a:tr>
              <a:tr h="1197140">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THREE</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School demonstrated performance below the benchmarks for Level One and Level Two.</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or cumulative three-year rate </a:t>
                      </a:r>
                      <a:r>
                        <a:rPr lang="en-US" sz="1200" b="1" dirty="0">
                          <a:solidFill>
                            <a:srgbClr val="C00000"/>
                          </a:solidFill>
                          <a:effectLst/>
                          <a:latin typeface="Trebuchet MS" panose="020B0603020202020204" pitchFamily="34" charset="0"/>
                          <a:ea typeface="Tahoma" panose="020B0604030504040204" pitchFamily="34" charset="0"/>
                        </a:rPr>
                        <a:t>is less than or equal to 65%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School has stayed at a Level Two or Three through four consecutive years. (Level Three - 4 Years Rating)</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 </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Current year or cumulative three-year rate </a:t>
                      </a:r>
                      <a:r>
                        <a:rPr lang="en-US" sz="1200" b="1" dirty="0">
                          <a:solidFill>
                            <a:srgbClr val="C00000"/>
                          </a:solidFill>
                          <a:effectLst/>
                          <a:latin typeface="Trebuchet MS" panose="020B0603020202020204" pitchFamily="34" charset="0"/>
                          <a:ea typeface="Tahoma" panose="020B0604030504040204" pitchFamily="34" charset="0"/>
                        </a:rPr>
                        <a:t>is less than or equal to 65% </a:t>
                      </a:r>
                      <a:r>
                        <a:rPr lang="en-US" sz="1200" u="sng" dirty="0">
                          <a:solidFill>
                            <a:srgbClr val="000000"/>
                          </a:solidFill>
                          <a:effectLst/>
                          <a:latin typeface="Trebuchet MS" panose="020B0603020202020204" pitchFamily="34" charset="0"/>
                          <a:ea typeface="Tahoma" panose="020B0604030504040204" pitchFamily="34" charset="0"/>
                        </a:rPr>
                        <a:t>OR</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School has stayed at a Level Two or Three through four consecutive years. (Level Three - 4 Years Rating)</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 </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5193142"/>
                  </a:ext>
                </a:extLst>
              </a:tr>
            </a:tbl>
          </a:graphicData>
        </a:graphic>
      </p:graphicFrame>
    </p:spTree>
    <p:extLst>
      <p:ext uri="{BB962C8B-B14F-4D97-AF65-F5344CB8AC3E}">
        <p14:creationId xmlns:p14="http://schemas.microsoft.com/office/powerpoint/2010/main" val="3418966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0655985d15_0_39"/>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rmAutofit/>
          </a:bodyPr>
          <a:lstStyle/>
          <a:p>
            <a:r>
              <a:rPr lang="en-US" dirty="0" smtClean="0"/>
              <a:t>Rates used for Achievement Indicators</a:t>
            </a:r>
            <a:endParaRPr dirty="0"/>
          </a:p>
        </p:txBody>
      </p:sp>
      <p:sp>
        <p:nvSpPr>
          <p:cNvPr id="251" name="Google Shape;251;g10655985d15_0_39"/>
          <p:cNvSpPr txBox="1">
            <a:spLocks noGrp="1"/>
          </p:cNvSpPr>
          <p:nvPr>
            <p:ph type="sldNum" idx="12"/>
          </p:nvPr>
        </p:nvSpPr>
        <p:spPr>
          <a:xfrm>
            <a:off x="8644500" y="4759871"/>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22</a:t>
            </a:fld>
            <a:endParaRPr dirty="0"/>
          </a:p>
        </p:txBody>
      </p:sp>
      <p:graphicFrame>
        <p:nvGraphicFramePr>
          <p:cNvPr id="252" name="Google Shape;252;g10655985d15_0_39" descr="At elemntary and middle schools there is a combined rate which counts passes and records that show growth; for high schools there is a pass rate" title="ACADEMIC ACHIEVEMENT INDICATORS for Math"/>
          <p:cNvGraphicFramePr/>
          <p:nvPr>
            <p:extLst>
              <p:ext uri="{D42A27DB-BD31-4B8C-83A1-F6EECF244321}">
                <p14:modId xmlns:p14="http://schemas.microsoft.com/office/powerpoint/2010/main" val="1357211828"/>
              </p:ext>
            </p:extLst>
          </p:nvPr>
        </p:nvGraphicFramePr>
        <p:xfrm>
          <a:off x="310896" y="777240"/>
          <a:ext cx="8692659" cy="4338291"/>
        </p:xfrm>
        <a:graphic>
          <a:graphicData uri="http://schemas.openxmlformats.org/drawingml/2006/table">
            <a:tbl>
              <a:tblPr firstRow="1">
                <a:noFill/>
              </a:tblPr>
              <a:tblGrid>
                <a:gridCol w="3286203">
                  <a:extLst>
                    <a:ext uri="{9D8B030D-6E8A-4147-A177-3AD203B41FA5}">
                      <a16:colId xmlns:a16="http://schemas.microsoft.com/office/drawing/2014/main" val="20000"/>
                    </a:ext>
                  </a:extLst>
                </a:gridCol>
                <a:gridCol w="2703228">
                  <a:extLst>
                    <a:ext uri="{9D8B030D-6E8A-4147-A177-3AD203B41FA5}">
                      <a16:colId xmlns:a16="http://schemas.microsoft.com/office/drawing/2014/main" val="20001"/>
                    </a:ext>
                  </a:extLst>
                </a:gridCol>
                <a:gridCol w="2703228">
                  <a:extLst>
                    <a:ext uri="{9D8B030D-6E8A-4147-A177-3AD203B41FA5}">
                      <a16:colId xmlns:a16="http://schemas.microsoft.com/office/drawing/2014/main" val="20002"/>
                    </a:ext>
                  </a:extLst>
                </a:gridCol>
              </a:tblGrid>
              <a:tr h="306033">
                <a:tc>
                  <a:txBody>
                    <a:bodyPr/>
                    <a:lstStyle/>
                    <a:p>
                      <a:pPr marL="0" marR="0" lvl="0" indent="0" algn="l" rtl="0">
                        <a:lnSpc>
                          <a:spcPct val="100000"/>
                        </a:lnSpc>
                        <a:spcBef>
                          <a:spcPts val="0"/>
                        </a:spcBef>
                        <a:spcAft>
                          <a:spcPts val="0"/>
                        </a:spcAft>
                        <a:buClr>
                          <a:srgbClr val="000000"/>
                        </a:buClr>
                        <a:buSzPts val="2400"/>
                        <a:buFont typeface="Arial"/>
                        <a:buNone/>
                      </a:pPr>
                      <a:r>
                        <a:rPr lang="en-US" sz="1200" u="none" strike="noStrike" cap="none" dirty="0" smtClean="0">
                          <a:latin typeface="Trebuchet MS"/>
                          <a:ea typeface="Trebuchet MS"/>
                          <a:cs typeface="Trebuchet MS"/>
                          <a:sym typeface="Trebuchet MS"/>
                        </a:rPr>
                        <a:t>Indicator(s)</a:t>
                      </a:r>
                      <a:endParaRPr sz="12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200" u="none" strike="noStrike" cap="none" dirty="0">
                          <a:latin typeface="Trebuchet MS"/>
                          <a:ea typeface="Trebuchet MS"/>
                          <a:cs typeface="Trebuchet MS"/>
                          <a:sym typeface="Trebuchet MS"/>
                        </a:rPr>
                        <a:t>Elementary and Middle Schools</a:t>
                      </a:r>
                      <a:endParaRPr sz="12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200" u="none" strike="noStrike" cap="none" dirty="0">
                          <a:latin typeface="Trebuchet MS"/>
                          <a:ea typeface="Trebuchet MS"/>
                          <a:cs typeface="Trebuchet MS"/>
                          <a:sym typeface="Trebuchet MS"/>
                        </a:rPr>
                        <a:t>High Schools</a:t>
                      </a:r>
                      <a:endParaRPr sz="12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extLst>
                  <a:ext uri="{0D108BD9-81ED-4DB2-BD59-A6C34878D82A}">
                    <a16:rowId xmlns:a16="http://schemas.microsoft.com/office/drawing/2014/main" val="10000"/>
                  </a:ext>
                </a:extLst>
              </a:tr>
              <a:tr h="1013844">
                <a:tc>
                  <a:txBody>
                    <a:bodyPr/>
                    <a:lstStyle/>
                    <a:p>
                      <a:pPr marL="76200" marR="0" lvl="0" indent="0" algn="l" rtl="0">
                        <a:lnSpc>
                          <a:spcPct val="114000"/>
                        </a:lnSpc>
                        <a:spcBef>
                          <a:spcPts val="0"/>
                        </a:spcBef>
                        <a:spcAft>
                          <a:spcPts val="0"/>
                        </a:spcAft>
                        <a:buSzPts val="2400"/>
                        <a:buFont typeface="Trebuchet MS"/>
                        <a:buNone/>
                      </a:pPr>
                      <a:r>
                        <a:rPr lang="en-US" sz="1400" u="none" strike="noStrike" cap="none" dirty="0">
                          <a:latin typeface="Trebuchet MS"/>
                          <a:ea typeface="Trebuchet MS"/>
                          <a:cs typeface="Trebuchet MS"/>
                          <a:sym typeface="Trebuchet MS"/>
                        </a:rPr>
                        <a:t>Academic Achievement: </a:t>
                      </a:r>
                      <a:r>
                        <a:rPr lang="en-US" sz="1400" u="none" strike="noStrike" cap="none" dirty="0" smtClean="0">
                          <a:latin typeface="Trebuchet MS"/>
                          <a:ea typeface="Trebuchet MS"/>
                          <a:cs typeface="Trebuchet MS"/>
                          <a:sym typeface="Trebuchet MS"/>
                        </a:rPr>
                        <a:t>Mathematics</a:t>
                      </a:r>
                      <a:endParaRPr sz="1400" dirty="0">
                        <a:latin typeface="Trebuchet MS"/>
                        <a:ea typeface="Trebuchet MS"/>
                        <a:cs typeface="Trebuchet MS"/>
                        <a:sym typeface="Trebuchet MS"/>
                      </a:endParaRPr>
                    </a:p>
                    <a:p>
                      <a:pPr marL="76200" marR="0" lvl="0" indent="0" algn="l" rtl="0">
                        <a:lnSpc>
                          <a:spcPct val="114000"/>
                        </a:lnSpc>
                        <a:spcBef>
                          <a:spcPts val="0"/>
                        </a:spcBef>
                        <a:spcAft>
                          <a:spcPts val="0"/>
                        </a:spcAft>
                        <a:buSzPts val="2400"/>
                        <a:buFont typeface="Trebuchet MS"/>
                        <a:buNone/>
                      </a:pPr>
                      <a:r>
                        <a:rPr lang="en-US" sz="1400" dirty="0">
                          <a:latin typeface="Trebuchet MS"/>
                          <a:ea typeface="Trebuchet MS"/>
                          <a:cs typeface="Trebuchet MS"/>
                          <a:sym typeface="Trebuchet MS"/>
                        </a:rPr>
                        <a:t>Achievement</a:t>
                      </a:r>
                      <a:r>
                        <a:rPr lang="en-US" sz="1400" u="none" strike="noStrike" cap="none" dirty="0">
                          <a:latin typeface="Trebuchet MS"/>
                          <a:ea typeface="Trebuchet MS"/>
                          <a:cs typeface="Trebuchet MS"/>
                          <a:sym typeface="Trebuchet MS"/>
                        </a:rPr>
                        <a:t> GAP: </a:t>
                      </a:r>
                      <a:r>
                        <a:rPr lang="en-US" sz="1400" u="none" strike="noStrike" cap="none" dirty="0" smtClean="0">
                          <a:latin typeface="Trebuchet MS"/>
                          <a:ea typeface="Trebuchet MS"/>
                          <a:cs typeface="Trebuchet MS"/>
                          <a:sym typeface="Trebuchet MS"/>
                        </a:rPr>
                        <a:t>Mathematics</a:t>
                      </a:r>
                      <a:endParaRPr sz="1400"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400" b="1" u="none" strike="noStrike" cap="none" dirty="0">
                          <a:latin typeface="Trebuchet MS"/>
                          <a:ea typeface="Trebuchet MS"/>
                          <a:cs typeface="Trebuchet MS"/>
                          <a:sym typeface="Trebuchet MS"/>
                        </a:rPr>
                        <a:t>Combined Rate</a:t>
                      </a:r>
                      <a:r>
                        <a:rPr lang="en-US" sz="1400" u="none" strike="noStrike" cap="none" dirty="0">
                          <a:latin typeface="Trebuchet MS"/>
                          <a:ea typeface="Trebuchet MS"/>
                          <a:cs typeface="Trebuchet MS"/>
                          <a:sym typeface="Trebuchet MS"/>
                        </a:rPr>
                        <a:t> </a:t>
                      </a:r>
                      <a:endParaRPr sz="1400" u="none" strike="noStrike" cap="none" dirty="0">
                        <a:latin typeface="Trebuchet MS"/>
                        <a:ea typeface="Trebuchet MS"/>
                        <a:cs typeface="Trebuchet MS"/>
                        <a:sym typeface="Trebuchet MS"/>
                      </a:endParaRPr>
                    </a:p>
                    <a:p>
                      <a:pPr marL="0" marR="0" lvl="0" indent="0" algn="l" rtl="0">
                        <a:lnSpc>
                          <a:spcPct val="114000"/>
                        </a:lnSpc>
                        <a:spcBef>
                          <a:spcPts val="0"/>
                        </a:spcBef>
                        <a:spcAft>
                          <a:spcPts val="0"/>
                        </a:spcAft>
                        <a:buClr>
                          <a:srgbClr val="000000"/>
                        </a:buClr>
                        <a:buSzPts val="2400"/>
                        <a:buFont typeface="Arial"/>
                        <a:buNone/>
                      </a:pPr>
                      <a:r>
                        <a:rPr lang="en-US" sz="1400" u="none" strike="noStrike" cap="none" dirty="0">
                          <a:latin typeface="Trebuchet MS"/>
                          <a:ea typeface="Trebuchet MS"/>
                          <a:cs typeface="Trebuchet MS"/>
                          <a:sym typeface="Trebuchet MS"/>
                        </a:rPr>
                        <a:t>Includes students </a:t>
                      </a:r>
                      <a:r>
                        <a:rPr lang="en-US" sz="1400" b="1" u="none" strike="noStrike" cap="none" dirty="0">
                          <a:solidFill>
                            <a:srgbClr val="C00000"/>
                          </a:solidFill>
                          <a:latin typeface="Trebuchet MS"/>
                          <a:ea typeface="Trebuchet MS"/>
                          <a:cs typeface="Trebuchet MS"/>
                          <a:sym typeface="Trebuchet MS"/>
                        </a:rPr>
                        <a:t>with passing </a:t>
                      </a:r>
                      <a:r>
                        <a:rPr lang="en-US" sz="1400" b="1" u="none" strike="noStrike" cap="none" dirty="0" smtClean="0">
                          <a:solidFill>
                            <a:srgbClr val="C00000"/>
                          </a:solidFill>
                          <a:latin typeface="Trebuchet MS"/>
                          <a:ea typeface="Trebuchet MS"/>
                          <a:cs typeface="Trebuchet MS"/>
                          <a:sym typeface="Trebuchet MS"/>
                        </a:rPr>
                        <a:t>tests</a:t>
                      </a:r>
                      <a:r>
                        <a:rPr lang="en-US" sz="1400" dirty="0" smtClean="0">
                          <a:latin typeface="Trebuchet MS"/>
                          <a:ea typeface="Trebuchet MS"/>
                          <a:cs typeface="Trebuchet MS"/>
                          <a:sym typeface="Trebuchet MS"/>
                        </a:rPr>
                        <a:t> and </a:t>
                      </a:r>
                      <a:r>
                        <a:rPr lang="en-US" sz="1400" b="1" dirty="0">
                          <a:solidFill>
                            <a:srgbClr val="C00000"/>
                          </a:solidFill>
                          <a:latin typeface="Trebuchet MS"/>
                          <a:ea typeface="Trebuchet MS"/>
                          <a:cs typeface="Trebuchet MS"/>
                          <a:sym typeface="Trebuchet MS"/>
                        </a:rPr>
                        <a:t>failing tests</a:t>
                      </a:r>
                      <a:r>
                        <a:rPr lang="en-US" sz="1400" b="1" u="none" strike="noStrike" cap="none" dirty="0">
                          <a:solidFill>
                            <a:srgbClr val="C00000"/>
                          </a:solidFill>
                          <a:latin typeface="Trebuchet MS"/>
                          <a:ea typeface="Trebuchet MS"/>
                          <a:cs typeface="Trebuchet MS"/>
                          <a:sym typeface="Trebuchet MS"/>
                        </a:rPr>
                        <a:t> that show </a:t>
                      </a:r>
                      <a:r>
                        <a:rPr lang="en-US" sz="1400" b="1" u="none" strike="noStrike" cap="none" dirty="0" smtClean="0">
                          <a:solidFill>
                            <a:srgbClr val="C00000"/>
                          </a:solidFill>
                          <a:latin typeface="Trebuchet MS"/>
                          <a:ea typeface="Trebuchet MS"/>
                          <a:cs typeface="Trebuchet MS"/>
                          <a:sym typeface="Trebuchet MS"/>
                        </a:rPr>
                        <a:t>growth</a:t>
                      </a:r>
                      <a:endParaRPr sz="1400" b="1" u="none" strike="noStrike" cap="none" dirty="0">
                        <a:solidFill>
                          <a:srgbClr val="C00000"/>
                        </a:solidFill>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400" b="1" dirty="0" smtClean="0">
                          <a:solidFill>
                            <a:schemeClr val="dk1"/>
                          </a:solidFill>
                          <a:latin typeface="Trebuchet MS"/>
                          <a:ea typeface="Trebuchet MS"/>
                          <a:cs typeface="Trebuchet MS"/>
                          <a:sym typeface="Trebuchet MS"/>
                        </a:rPr>
                        <a:t>Accreditation</a:t>
                      </a:r>
                      <a:r>
                        <a:rPr lang="en-US" sz="1400" b="1" baseline="0" dirty="0" smtClean="0">
                          <a:solidFill>
                            <a:schemeClr val="dk1"/>
                          </a:solidFill>
                          <a:latin typeface="Trebuchet MS"/>
                          <a:ea typeface="Trebuchet MS"/>
                          <a:cs typeface="Trebuchet MS"/>
                          <a:sym typeface="Trebuchet MS"/>
                        </a:rPr>
                        <a:t> </a:t>
                      </a:r>
                      <a:r>
                        <a:rPr lang="en-US" sz="1400" b="1" dirty="0" smtClean="0">
                          <a:solidFill>
                            <a:schemeClr val="dk1"/>
                          </a:solidFill>
                          <a:latin typeface="Trebuchet MS"/>
                          <a:ea typeface="Trebuchet MS"/>
                          <a:cs typeface="Trebuchet MS"/>
                          <a:sym typeface="Trebuchet MS"/>
                        </a:rPr>
                        <a:t>Pass Rate</a:t>
                      </a:r>
                      <a:endParaRPr sz="1400" b="1" dirty="0">
                        <a:solidFill>
                          <a:schemeClr val="dk1"/>
                        </a:solidFill>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09305">
                <a:tc>
                  <a:txBody>
                    <a:bodyPr/>
                    <a:lstStyle/>
                    <a:p>
                      <a:pPr marL="76200" marR="0" lvl="0" indent="0" algn="l" rtl="0">
                        <a:lnSpc>
                          <a:spcPct val="114000"/>
                        </a:lnSpc>
                        <a:spcBef>
                          <a:spcPts val="0"/>
                        </a:spcBef>
                        <a:spcAft>
                          <a:spcPts val="0"/>
                        </a:spcAft>
                        <a:buSzPts val="2400"/>
                        <a:buFont typeface="Trebuchet MS"/>
                        <a:buNone/>
                      </a:pPr>
                      <a:r>
                        <a:rPr lang="en-US" sz="1400" dirty="0">
                          <a:latin typeface="Trebuchet MS"/>
                          <a:ea typeface="Trebuchet MS"/>
                          <a:cs typeface="Trebuchet MS"/>
                          <a:sym typeface="Trebuchet MS"/>
                        </a:rPr>
                        <a:t>Academic Achievement: </a:t>
                      </a:r>
                      <a:r>
                        <a:rPr lang="en-US" sz="1400" dirty="0" smtClean="0">
                          <a:latin typeface="Trebuchet MS"/>
                          <a:ea typeface="Trebuchet MS"/>
                          <a:cs typeface="Trebuchet MS"/>
                          <a:sym typeface="Trebuchet MS"/>
                        </a:rPr>
                        <a:t>English</a:t>
                      </a:r>
                      <a:endParaRPr sz="1400" u="none" strike="noStrike" cap="none" dirty="0">
                        <a:latin typeface="Trebuchet MS"/>
                        <a:ea typeface="Trebuchet MS"/>
                        <a:cs typeface="Trebuchet MS"/>
                        <a:sym typeface="Trebuchet MS"/>
                      </a:endParaRPr>
                    </a:p>
                    <a:p>
                      <a:pPr marL="76200" marR="0" lvl="0" indent="0" algn="l" rtl="0">
                        <a:lnSpc>
                          <a:spcPct val="114000"/>
                        </a:lnSpc>
                        <a:spcBef>
                          <a:spcPts val="0"/>
                        </a:spcBef>
                        <a:spcAft>
                          <a:spcPts val="0"/>
                        </a:spcAft>
                        <a:buSzPts val="2400"/>
                        <a:buFont typeface="Trebuchet MS"/>
                        <a:buNone/>
                      </a:pPr>
                      <a:r>
                        <a:rPr lang="en-US" sz="1400" dirty="0">
                          <a:latin typeface="Trebuchet MS"/>
                          <a:ea typeface="Trebuchet MS"/>
                          <a:cs typeface="Trebuchet MS"/>
                          <a:sym typeface="Trebuchet MS"/>
                        </a:rPr>
                        <a:t>Achievement GAP: English</a:t>
                      </a:r>
                      <a:endParaRPr sz="1400"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400" b="1" u="none" strike="noStrike" cap="none" dirty="0">
                          <a:latin typeface="Trebuchet MS"/>
                          <a:ea typeface="Trebuchet MS"/>
                          <a:cs typeface="Trebuchet MS"/>
                          <a:sym typeface="Trebuchet MS"/>
                        </a:rPr>
                        <a:t>Combined Rate</a:t>
                      </a:r>
                      <a:r>
                        <a:rPr lang="en-US" sz="1400" u="none" strike="noStrike" cap="none" dirty="0">
                          <a:latin typeface="Trebuchet MS"/>
                          <a:ea typeface="Trebuchet MS"/>
                          <a:cs typeface="Trebuchet MS"/>
                          <a:sym typeface="Trebuchet MS"/>
                        </a:rPr>
                        <a:t> </a:t>
                      </a:r>
                      <a:endParaRPr sz="1400" u="none" strike="noStrike" cap="none" dirty="0">
                        <a:latin typeface="Trebuchet MS"/>
                        <a:ea typeface="Trebuchet MS"/>
                        <a:cs typeface="Trebuchet MS"/>
                        <a:sym typeface="Trebuchet MS"/>
                      </a:endParaRPr>
                    </a:p>
                    <a:p>
                      <a:pPr marL="0" marR="0" lvl="0" indent="0" algn="l" rtl="0">
                        <a:lnSpc>
                          <a:spcPct val="114000"/>
                        </a:lnSpc>
                        <a:spcBef>
                          <a:spcPts val="0"/>
                        </a:spcBef>
                        <a:spcAft>
                          <a:spcPts val="0"/>
                        </a:spcAft>
                        <a:buClr>
                          <a:srgbClr val="000000"/>
                        </a:buClr>
                        <a:buSzPts val="2400"/>
                        <a:buFont typeface="Arial"/>
                        <a:buNone/>
                      </a:pPr>
                      <a:r>
                        <a:rPr lang="en-US" sz="1400" dirty="0">
                          <a:latin typeface="Trebuchet MS"/>
                          <a:ea typeface="Trebuchet MS"/>
                          <a:cs typeface="Trebuchet MS"/>
                          <a:sym typeface="Trebuchet MS"/>
                        </a:rPr>
                        <a:t>Includes students with a </a:t>
                      </a:r>
                      <a:r>
                        <a:rPr lang="en-US" sz="1400" b="1" dirty="0">
                          <a:solidFill>
                            <a:srgbClr val="C00000"/>
                          </a:solidFill>
                          <a:latin typeface="Trebuchet MS"/>
                          <a:ea typeface="Trebuchet MS"/>
                          <a:cs typeface="Trebuchet MS"/>
                          <a:sym typeface="Trebuchet MS"/>
                        </a:rPr>
                        <a:t>passing reading and/or writing </a:t>
                      </a:r>
                      <a:r>
                        <a:rPr lang="en-US" sz="1400" b="1" dirty="0" smtClean="0">
                          <a:solidFill>
                            <a:srgbClr val="C00000"/>
                          </a:solidFill>
                          <a:latin typeface="Trebuchet MS"/>
                          <a:ea typeface="Trebuchet MS"/>
                          <a:cs typeface="Trebuchet MS"/>
                          <a:sym typeface="Trebuchet MS"/>
                        </a:rPr>
                        <a:t>test</a:t>
                      </a:r>
                      <a:r>
                        <a:rPr lang="en-US" sz="1400" dirty="0" smtClean="0">
                          <a:latin typeface="Trebuchet MS"/>
                          <a:ea typeface="Trebuchet MS"/>
                          <a:cs typeface="Trebuchet MS"/>
                          <a:sym typeface="Trebuchet MS"/>
                        </a:rPr>
                        <a:t>, students with </a:t>
                      </a:r>
                      <a:r>
                        <a:rPr lang="en-US" sz="1400" b="1" dirty="0" smtClean="0">
                          <a:solidFill>
                            <a:srgbClr val="C00000"/>
                          </a:solidFill>
                          <a:latin typeface="Trebuchet MS"/>
                          <a:ea typeface="Trebuchet MS"/>
                          <a:cs typeface="Trebuchet MS"/>
                          <a:sym typeface="Trebuchet MS"/>
                        </a:rPr>
                        <a:t>a failing reading test </a:t>
                      </a:r>
                      <a:r>
                        <a:rPr lang="en-US" sz="1400" b="1" dirty="0">
                          <a:solidFill>
                            <a:srgbClr val="C00000"/>
                          </a:solidFill>
                          <a:latin typeface="Trebuchet MS"/>
                          <a:ea typeface="Trebuchet MS"/>
                          <a:cs typeface="Trebuchet MS"/>
                          <a:sym typeface="Trebuchet MS"/>
                        </a:rPr>
                        <a:t>that </a:t>
                      </a:r>
                      <a:r>
                        <a:rPr lang="en-US" sz="1400" b="1" dirty="0" smtClean="0">
                          <a:solidFill>
                            <a:srgbClr val="C00000"/>
                          </a:solidFill>
                          <a:latin typeface="Trebuchet MS"/>
                          <a:ea typeface="Trebuchet MS"/>
                          <a:cs typeface="Trebuchet MS"/>
                          <a:sym typeface="Trebuchet MS"/>
                        </a:rPr>
                        <a:t>show </a:t>
                      </a:r>
                      <a:r>
                        <a:rPr lang="en-US" sz="1400" b="1" dirty="0">
                          <a:solidFill>
                            <a:srgbClr val="C00000"/>
                          </a:solidFill>
                          <a:latin typeface="Trebuchet MS"/>
                          <a:ea typeface="Trebuchet MS"/>
                          <a:cs typeface="Trebuchet MS"/>
                          <a:sym typeface="Trebuchet MS"/>
                        </a:rPr>
                        <a:t>growth</a:t>
                      </a:r>
                      <a:r>
                        <a:rPr lang="en-US" sz="1400" dirty="0">
                          <a:latin typeface="Trebuchet MS"/>
                          <a:ea typeface="Trebuchet MS"/>
                          <a:cs typeface="Trebuchet MS"/>
                          <a:sym typeface="Trebuchet MS"/>
                        </a:rPr>
                        <a:t>, </a:t>
                      </a:r>
                      <a:r>
                        <a:rPr lang="en-US" sz="1400" dirty="0" smtClean="0">
                          <a:latin typeface="Trebuchet MS"/>
                          <a:ea typeface="Trebuchet MS"/>
                          <a:cs typeface="Trebuchet MS"/>
                          <a:sym typeface="Trebuchet MS"/>
                        </a:rPr>
                        <a:t>and</a:t>
                      </a:r>
                      <a:r>
                        <a:rPr lang="en-US" sz="1400" u="none" strike="noStrike" cap="none" dirty="0" smtClean="0">
                          <a:latin typeface="Trebuchet MS"/>
                          <a:ea typeface="Trebuchet MS"/>
                          <a:cs typeface="Trebuchet MS"/>
                          <a:sym typeface="Trebuchet MS"/>
                        </a:rPr>
                        <a:t> </a:t>
                      </a:r>
                      <a:r>
                        <a:rPr lang="en-US" sz="1400" b="1" u="none" strike="noStrike" cap="none" dirty="0">
                          <a:solidFill>
                            <a:srgbClr val="C00000"/>
                          </a:solidFill>
                          <a:latin typeface="Trebuchet MS"/>
                          <a:ea typeface="Trebuchet MS"/>
                          <a:cs typeface="Trebuchet MS"/>
                          <a:sym typeface="Trebuchet MS"/>
                        </a:rPr>
                        <a:t>EL students </a:t>
                      </a:r>
                      <a:r>
                        <a:rPr lang="en-US" sz="1400" b="1" u="none" strike="noStrike" cap="none" dirty="0" smtClean="0">
                          <a:solidFill>
                            <a:srgbClr val="C00000"/>
                          </a:solidFill>
                          <a:latin typeface="Trebuchet MS"/>
                          <a:ea typeface="Trebuchet MS"/>
                          <a:cs typeface="Trebuchet MS"/>
                          <a:sym typeface="Trebuchet MS"/>
                        </a:rPr>
                        <a:t>who </a:t>
                      </a:r>
                      <a:r>
                        <a:rPr lang="en-US" sz="1400" u="none" strike="noStrike" cap="none" dirty="0" smtClean="0">
                          <a:latin typeface="Trebuchet MS"/>
                          <a:ea typeface="Trebuchet MS"/>
                          <a:cs typeface="Trebuchet MS"/>
                          <a:sym typeface="Trebuchet MS"/>
                        </a:rPr>
                        <a:t>have not passed the reading test and have not shown growth but do </a:t>
                      </a:r>
                      <a:r>
                        <a:rPr lang="en-US" sz="1400" b="1" u="none" strike="noStrike" cap="none" dirty="0">
                          <a:solidFill>
                            <a:srgbClr val="C00000"/>
                          </a:solidFill>
                          <a:latin typeface="Trebuchet MS"/>
                          <a:ea typeface="Trebuchet MS"/>
                          <a:cs typeface="Trebuchet MS"/>
                          <a:sym typeface="Trebuchet MS"/>
                        </a:rPr>
                        <a:t>show progress on the WIDA Access for ELLs </a:t>
                      </a:r>
                      <a:r>
                        <a:rPr lang="en-US" sz="1400" b="1" u="none" strike="noStrike" cap="none" dirty="0" smtClean="0">
                          <a:solidFill>
                            <a:srgbClr val="C00000"/>
                          </a:solidFill>
                          <a:latin typeface="Trebuchet MS"/>
                          <a:ea typeface="Trebuchet MS"/>
                          <a:cs typeface="Trebuchet MS"/>
                          <a:sym typeface="Trebuchet MS"/>
                        </a:rPr>
                        <a:t>test.</a:t>
                      </a:r>
                      <a:endParaRPr sz="1400" b="1" u="none" strike="noStrike" cap="none" dirty="0">
                        <a:solidFill>
                          <a:srgbClr val="C00000"/>
                        </a:solidFill>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400" b="1" dirty="0">
                          <a:solidFill>
                            <a:schemeClr val="dk1"/>
                          </a:solidFill>
                          <a:latin typeface="Trebuchet MS"/>
                          <a:ea typeface="Trebuchet MS"/>
                          <a:cs typeface="Trebuchet MS"/>
                          <a:sym typeface="Trebuchet MS"/>
                        </a:rPr>
                        <a:t>Combined Rate</a:t>
                      </a:r>
                      <a:endParaRPr sz="1400" b="1" dirty="0">
                        <a:solidFill>
                          <a:schemeClr val="dk1"/>
                        </a:solidFill>
                        <a:latin typeface="Trebuchet MS"/>
                        <a:ea typeface="Trebuchet MS"/>
                        <a:cs typeface="Trebuchet MS"/>
                        <a:sym typeface="Trebuchet MS"/>
                      </a:endParaRPr>
                    </a:p>
                    <a:p>
                      <a:pPr marL="0" marR="0" lvl="0" indent="0" algn="l" rtl="0">
                        <a:lnSpc>
                          <a:spcPct val="114000"/>
                        </a:lnSpc>
                        <a:spcBef>
                          <a:spcPts val="0"/>
                        </a:spcBef>
                        <a:spcAft>
                          <a:spcPts val="0"/>
                        </a:spcAft>
                        <a:buClr>
                          <a:srgbClr val="000000"/>
                        </a:buClr>
                        <a:buSzPts val="2400"/>
                        <a:buFont typeface="Arial"/>
                        <a:buNone/>
                      </a:pPr>
                      <a:r>
                        <a:rPr lang="en-US" sz="1400" dirty="0">
                          <a:solidFill>
                            <a:schemeClr val="dk1"/>
                          </a:solidFill>
                          <a:latin typeface="Trebuchet MS"/>
                          <a:ea typeface="Trebuchet MS"/>
                          <a:cs typeface="Trebuchet MS"/>
                          <a:sym typeface="Trebuchet MS"/>
                        </a:rPr>
                        <a:t>Includes students with a </a:t>
                      </a:r>
                      <a:r>
                        <a:rPr lang="en-US" sz="1400" b="1" dirty="0">
                          <a:solidFill>
                            <a:srgbClr val="C00000"/>
                          </a:solidFill>
                          <a:latin typeface="Trebuchet MS"/>
                          <a:ea typeface="Trebuchet MS"/>
                          <a:cs typeface="Trebuchet MS"/>
                          <a:sym typeface="Trebuchet MS"/>
                        </a:rPr>
                        <a:t>passing reading and/or writing </a:t>
                      </a:r>
                      <a:r>
                        <a:rPr lang="en-US" sz="1400" b="1" dirty="0" smtClean="0">
                          <a:solidFill>
                            <a:srgbClr val="C00000"/>
                          </a:solidFill>
                          <a:latin typeface="Trebuchet MS"/>
                          <a:ea typeface="Trebuchet MS"/>
                          <a:cs typeface="Trebuchet MS"/>
                          <a:sym typeface="Trebuchet MS"/>
                        </a:rPr>
                        <a:t>test</a:t>
                      </a:r>
                      <a:r>
                        <a:rPr lang="en-US" sz="1400" dirty="0" smtClean="0">
                          <a:solidFill>
                            <a:schemeClr val="dk1"/>
                          </a:solidFill>
                          <a:latin typeface="Trebuchet MS"/>
                          <a:ea typeface="Trebuchet MS"/>
                          <a:cs typeface="Trebuchet MS"/>
                          <a:sym typeface="Trebuchet MS"/>
                        </a:rPr>
                        <a:t>, </a:t>
                      </a:r>
                      <a:r>
                        <a:rPr lang="en-US" sz="1400" dirty="0">
                          <a:solidFill>
                            <a:schemeClr val="dk1"/>
                          </a:solidFill>
                          <a:latin typeface="Trebuchet MS"/>
                          <a:ea typeface="Trebuchet MS"/>
                          <a:cs typeface="Trebuchet MS"/>
                          <a:sym typeface="Trebuchet MS"/>
                        </a:rPr>
                        <a:t>and </a:t>
                      </a:r>
                      <a:r>
                        <a:rPr lang="en-US" sz="1400" b="1" u="none" strike="noStrike" cap="none" dirty="0" smtClean="0">
                          <a:solidFill>
                            <a:srgbClr val="C00000"/>
                          </a:solidFill>
                          <a:latin typeface="Trebuchet MS"/>
                          <a:ea typeface="Trebuchet MS"/>
                          <a:cs typeface="Trebuchet MS"/>
                          <a:sym typeface="Trebuchet MS"/>
                        </a:rPr>
                        <a:t>EL students who </a:t>
                      </a:r>
                      <a:r>
                        <a:rPr lang="en-US" sz="1400" u="none" strike="noStrike" cap="none" dirty="0" smtClean="0">
                          <a:latin typeface="Trebuchet MS"/>
                          <a:ea typeface="Trebuchet MS"/>
                          <a:cs typeface="Trebuchet MS"/>
                          <a:sym typeface="Trebuchet MS"/>
                        </a:rPr>
                        <a:t>have not passed the reading test but do </a:t>
                      </a:r>
                      <a:r>
                        <a:rPr lang="en-US" sz="1400" b="1" u="none" strike="noStrike" cap="none" dirty="0" smtClean="0">
                          <a:solidFill>
                            <a:srgbClr val="C00000"/>
                          </a:solidFill>
                          <a:latin typeface="Trebuchet MS"/>
                          <a:ea typeface="Trebuchet MS"/>
                          <a:cs typeface="Trebuchet MS"/>
                          <a:sym typeface="Trebuchet MS"/>
                        </a:rPr>
                        <a:t>show progress on the WIDA Access for ELLs test.</a:t>
                      </a:r>
                      <a:endParaRPr lang="en-US" sz="1400" b="1" u="none" strike="noStrike" cap="none" dirty="0">
                        <a:solidFill>
                          <a:srgbClr val="C00000"/>
                        </a:solidFill>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8913464"/>
                  </a:ext>
                </a:extLst>
              </a:tr>
              <a:tr h="398817">
                <a:tc>
                  <a:txBody>
                    <a:bodyPr/>
                    <a:lstStyle/>
                    <a:p>
                      <a:pPr marL="76200" marR="0" lvl="0" indent="0" algn="l" defTabSz="914400" rtl="0" eaLnBrk="1" fontAlgn="auto" latinLnBrk="0" hangingPunct="1">
                        <a:lnSpc>
                          <a:spcPct val="114000"/>
                        </a:lnSpc>
                        <a:spcBef>
                          <a:spcPts val="0"/>
                        </a:spcBef>
                        <a:spcAft>
                          <a:spcPts val="0"/>
                        </a:spcAft>
                        <a:buClr>
                          <a:srgbClr val="000000"/>
                        </a:buClr>
                        <a:buSzPts val="2400"/>
                        <a:buFont typeface="Trebuchet MS"/>
                        <a:buNone/>
                        <a:tabLst/>
                        <a:defRPr/>
                      </a:pPr>
                      <a:r>
                        <a:rPr lang="en-US" sz="1400" u="none" strike="noStrike" cap="none" dirty="0" smtClean="0">
                          <a:latin typeface="Trebuchet MS"/>
                          <a:ea typeface="Trebuchet MS"/>
                          <a:cs typeface="Trebuchet MS"/>
                          <a:sym typeface="Trebuchet MS"/>
                        </a:rPr>
                        <a:t>Academic Achievement Science</a:t>
                      </a:r>
                      <a:endParaRPr sz="1400"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
                          <a:srgbClr val="000000"/>
                        </a:buClr>
                        <a:buSzPts val="2400"/>
                        <a:buFont typeface="Arial"/>
                        <a:buNone/>
                        <a:tabLst/>
                        <a:defRPr/>
                      </a:pPr>
                      <a:r>
                        <a:rPr lang="en-US" sz="1400" b="1" dirty="0" smtClean="0">
                          <a:solidFill>
                            <a:schemeClr val="dk1"/>
                          </a:solidFill>
                          <a:latin typeface="Trebuchet MS"/>
                          <a:ea typeface="Trebuchet MS"/>
                          <a:cs typeface="Trebuchet MS"/>
                          <a:sym typeface="Trebuchet MS"/>
                        </a:rPr>
                        <a:t>Accreditation</a:t>
                      </a:r>
                      <a:r>
                        <a:rPr lang="en-US" sz="1400" b="1" baseline="0" dirty="0" smtClean="0">
                          <a:solidFill>
                            <a:schemeClr val="dk1"/>
                          </a:solidFill>
                          <a:latin typeface="Trebuchet MS"/>
                          <a:ea typeface="Trebuchet MS"/>
                          <a:cs typeface="Trebuchet MS"/>
                          <a:sym typeface="Trebuchet MS"/>
                        </a:rPr>
                        <a:t> </a:t>
                      </a:r>
                      <a:r>
                        <a:rPr lang="en-US" sz="1400" b="1" dirty="0" smtClean="0">
                          <a:solidFill>
                            <a:schemeClr val="dk1"/>
                          </a:solidFill>
                          <a:latin typeface="Trebuchet MS"/>
                          <a:ea typeface="Trebuchet MS"/>
                          <a:cs typeface="Trebuchet MS"/>
                          <a:sym typeface="Trebuchet MS"/>
                        </a:rPr>
                        <a:t>Pass Rate</a:t>
                      </a:r>
                      <a:endParaRPr sz="14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0"/>
                        </a:spcAft>
                        <a:buClr>
                          <a:srgbClr val="000000"/>
                        </a:buClr>
                        <a:buSzPts val="2400"/>
                        <a:buFont typeface="Arial"/>
                        <a:buNone/>
                        <a:tabLst/>
                        <a:defRPr/>
                      </a:pPr>
                      <a:r>
                        <a:rPr lang="en-US" sz="1400" b="1" dirty="0" smtClean="0">
                          <a:solidFill>
                            <a:schemeClr val="dk1"/>
                          </a:solidFill>
                          <a:latin typeface="Trebuchet MS"/>
                          <a:ea typeface="Trebuchet MS"/>
                          <a:cs typeface="Trebuchet MS"/>
                          <a:sym typeface="Trebuchet MS"/>
                        </a:rPr>
                        <a:t>Accreditation</a:t>
                      </a:r>
                      <a:r>
                        <a:rPr lang="en-US" sz="1400" b="1" baseline="0" dirty="0" smtClean="0">
                          <a:solidFill>
                            <a:schemeClr val="dk1"/>
                          </a:solidFill>
                          <a:latin typeface="Trebuchet MS"/>
                          <a:ea typeface="Trebuchet MS"/>
                          <a:cs typeface="Trebuchet MS"/>
                          <a:sym typeface="Trebuchet MS"/>
                        </a:rPr>
                        <a:t> </a:t>
                      </a:r>
                      <a:r>
                        <a:rPr lang="en-US" sz="1400" b="1" dirty="0" smtClean="0">
                          <a:solidFill>
                            <a:schemeClr val="dk1"/>
                          </a:solidFill>
                          <a:latin typeface="Trebuchet MS"/>
                          <a:ea typeface="Trebuchet MS"/>
                          <a:cs typeface="Trebuchet MS"/>
                          <a:sym typeface="Trebuchet MS"/>
                        </a:rPr>
                        <a:t>Pass Rate</a:t>
                      </a:r>
                      <a:endParaRPr lang="en-US" sz="14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7407822"/>
                  </a:ext>
                </a:extLst>
              </a:tr>
            </a:tbl>
          </a:graphicData>
        </a:graphic>
      </p:graphicFrame>
    </p:spTree>
    <p:extLst>
      <p:ext uri="{BB962C8B-B14F-4D97-AF65-F5344CB8AC3E}">
        <p14:creationId xmlns:p14="http://schemas.microsoft.com/office/powerpoint/2010/main" val="2894678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fb02c719fe_0_6"/>
          <p:cNvSpPr txBox="1">
            <a:spLocks noGrp="1"/>
          </p:cNvSpPr>
          <p:nvPr>
            <p:ph type="title"/>
          </p:nvPr>
        </p:nvSpPr>
        <p:spPr>
          <a:xfrm>
            <a:off x="309241" y="128016"/>
            <a:ext cx="8140050" cy="779625"/>
          </a:xfrm>
          <a:prstGeom prst="rect">
            <a:avLst/>
          </a:prstGeom>
          <a:noFill/>
          <a:ln>
            <a:noFill/>
          </a:ln>
        </p:spPr>
        <p:txBody>
          <a:bodyPr spcFirstLastPara="1" wrap="square" lIns="68569" tIns="34275" rIns="68569" bIns="34275" anchor="ctr" anchorCtr="0">
            <a:normAutofit/>
          </a:bodyPr>
          <a:lstStyle/>
          <a:p>
            <a:r>
              <a:rPr lang="en-US" sz="2600" dirty="0"/>
              <a:t>Combined Rate Example: English</a:t>
            </a:r>
            <a:endParaRPr sz="2600" dirty="0"/>
          </a:p>
        </p:txBody>
      </p:sp>
      <p:sp>
        <p:nvSpPr>
          <p:cNvPr id="291" name="Google Shape;291;gfb02c719fe_0_6"/>
          <p:cNvSpPr txBox="1">
            <a:spLocks noGrp="1"/>
          </p:cNvSpPr>
          <p:nvPr>
            <p:ph type="body" idx="1"/>
          </p:nvPr>
        </p:nvSpPr>
        <p:spPr>
          <a:xfrm>
            <a:off x="310896" y="795527"/>
            <a:ext cx="4918050" cy="4089981"/>
          </a:xfrm>
          <a:prstGeom prst="rect">
            <a:avLst/>
          </a:prstGeom>
          <a:noFill/>
          <a:ln>
            <a:noFill/>
          </a:ln>
        </p:spPr>
        <p:txBody>
          <a:bodyPr spcFirstLastPara="1" wrap="square" lIns="68569" tIns="34275" rIns="68569" bIns="34275" anchor="t" anchorCtr="0">
            <a:noAutofit/>
          </a:bodyPr>
          <a:lstStyle/>
          <a:p>
            <a:pPr marL="0" indent="0">
              <a:lnSpc>
                <a:spcPct val="114000"/>
              </a:lnSpc>
              <a:buNone/>
            </a:pPr>
            <a:r>
              <a:rPr lang="en-US" sz="1800" b="0" dirty="0"/>
              <a:t>A student will be counted in the numerator of the English combined rate if:</a:t>
            </a:r>
            <a:endParaRPr sz="1800" b="0" dirty="0"/>
          </a:p>
          <a:p>
            <a:pPr marL="399097" indent="-342900">
              <a:lnSpc>
                <a:spcPct val="114000"/>
              </a:lnSpc>
              <a:buClrTx/>
              <a:buSzPts val="2420"/>
            </a:pPr>
            <a:r>
              <a:rPr lang="en-US" sz="1800" b="0" dirty="0" smtClean="0"/>
              <a:t>The </a:t>
            </a:r>
            <a:r>
              <a:rPr lang="en-US" sz="1800" b="0" dirty="0"/>
              <a:t>student passes the assessment(s); or</a:t>
            </a:r>
            <a:endParaRPr sz="1800" b="0" dirty="0"/>
          </a:p>
          <a:p>
            <a:pPr marL="399097" indent="-342900">
              <a:lnSpc>
                <a:spcPct val="114000"/>
              </a:lnSpc>
              <a:buClrTx/>
              <a:buSzPts val="2420"/>
            </a:pPr>
            <a:r>
              <a:rPr lang="en-US" sz="1800" b="0" dirty="0" smtClean="0"/>
              <a:t>The </a:t>
            </a:r>
            <a:r>
              <a:rPr lang="en-US" sz="1800" b="0" dirty="0"/>
              <a:t>student does not pass the reading assessment but demonstrates growth; or</a:t>
            </a:r>
            <a:endParaRPr sz="1800" b="0" dirty="0"/>
          </a:p>
          <a:p>
            <a:pPr marL="399097" indent="-342900">
              <a:lnSpc>
                <a:spcPct val="114000"/>
              </a:lnSpc>
              <a:buClrTx/>
              <a:buSzPts val="2420"/>
            </a:pPr>
            <a:r>
              <a:rPr lang="en-US" sz="1800" b="0" dirty="0" smtClean="0"/>
              <a:t>For </a:t>
            </a:r>
            <a:r>
              <a:rPr lang="en-US" sz="1800" b="0" dirty="0"/>
              <a:t>the English rate only, the student does not pass the reading assessment or demonstrate growth, but is an EL and demonstrates progress as measured by the ACCESS for ELLs 2.0 assessment.</a:t>
            </a:r>
            <a:endParaRPr sz="1800" b="0" dirty="0"/>
          </a:p>
          <a:p>
            <a:pPr marL="0" indent="0">
              <a:lnSpc>
                <a:spcPct val="114000"/>
              </a:lnSpc>
              <a:buNone/>
            </a:pPr>
            <a:endParaRPr sz="1526" b="0" dirty="0"/>
          </a:p>
        </p:txBody>
      </p:sp>
      <p:sp>
        <p:nvSpPr>
          <p:cNvPr id="292" name="Google Shape;292;gfb02c719fe_0_6"/>
          <p:cNvSpPr txBox="1">
            <a:spLocks noGrp="1"/>
          </p:cNvSpPr>
          <p:nvPr>
            <p:ph type="sldNum" idx="12"/>
          </p:nvPr>
        </p:nvSpPr>
        <p:spPr>
          <a:xfrm>
            <a:off x="8449291" y="4605205"/>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23</a:t>
            </a:fld>
            <a:endParaRPr dirty="0"/>
          </a:p>
        </p:txBody>
      </p:sp>
      <p:pic>
        <p:nvPicPr>
          <p:cNvPr id="293" name="Google Shape;293;gfb02c719fe_0_6" descr="Picure shows 6 people passing the test and 4 poeple failing the test.  It then shows that out of the four people who failes, one showed growth on the assessment and one was an English Learner that showed progress on the WIDA Access for ELLs test.  The combined rate is 6+1+1=8 out of 10, or 80%." title="Graphic explaining Combined Rate"/>
          <p:cNvPicPr preferRelativeResize="0"/>
          <p:nvPr/>
        </p:nvPicPr>
        <p:blipFill rotWithShape="1">
          <a:blip r:embed="rId3">
            <a:alphaModFix/>
          </a:blip>
          <a:srcRect/>
          <a:stretch/>
        </p:blipFill>
        <p:spPr>
          <a:xfrm>
            <a:off x="5593856" y="834075"/>
            <a:ext cx="3214350" cy="3412388"/>
          </a:xfrm>
          <a:prstGeom prst="rect">
            <a:avLst/>
          </a:prstGeom>
          <a:noFill/>
          <a:ln>
            <a:noFill/>
          </a:ln>
        </p:spPr>
      </p:pic>
    </p:spTree>
    <p:extLst>
      <p:ext uri="{BB962C8B-B14F-4D97-AF65-F5344CB8AC3E}">
        <p14:creationId xmlns:p14="http://schemas.microsoft.com/office/powerpoint/2010/main" val="1436323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Information Regarding Test Records (1 of 2)</a:t>
            </a:r>
            <a:endParaRPr lang="en-US" sz="2600" dirty="0"/>
          </a:p>
        </p:txBody>
      </p:sp>
      <p:sp>
        <p:nvSpPr>
          <p:cNvPr id="3" name="Text Placeholder 2"/>
          <p:cNvSpPr>
            <a:spLocks noGrp="1"/>
          </p:cNvSpPr>
          <p:nvPr>
            <p:ph type="body" idx="1"/>
          </p:nvPr>
        </p:nvSpPr>
        <p:spPr>
          <a:xfrm>
            <a:off x="311890" y="795528"/>
            <a:ext cx="8138160" cy="3475435"/>
          </a:xfrm>
        </p:spPr>
        <p:txBody>
          <a:bodyPr>
            <a:normAutofit/>
          </a:bodyPr>
          <a:lstStyle/>
          <a:p>
            <a:pPr>
              <a:lnSpc>
                <a:spcPct val="114000"/>
              </a:lnSpc>
              <a:buClrTx/>
            </a:pPr>
            <a:r>
              <a:rPr lang="en-US" sz="2400" b="0" dirty="0" smtClean="0"/>
              <a:t>Achievement rates include </a:t>
            </a:r>
            <a:r>
              <a:rPr lang="en-US" sz="2400" dirty="0"/>
              <a:t>Includes Standards of Learning (SOL), Virginia Alternate Assessment Program (VAAP) tests, and most substitute tests.</a:t>
            </a:r>
          </a:p>
          <a:p>
            <a:pPr>
              <a:lnSpc>
                <a:spcPct val="114000"/>
              </a:lnSpc>
              <a:buClrTx/>
            </a:pPr>
            <a:r>
              <a:rPr lang="en-US" sz="2400" dirty="0"/>
              <a:t>T</a:t>
            </a:r>
            <a:r>
              <a:rPr lang="en-US" sz="2400" b="0" dirty="0" smtClean="0"/>
              <a:t>est records are from the previous summer (end-of-course SOL tests only), current fall, and current spring test administrations.</a:t>
            </a:r>
          </a:p>
        </p:txBody>
      </p:sp>
      <p:sp>
        <p:nvSpPr>
          <p:cNvPr id="4" name="Slide Number Placeholder 3"/>
          <p:cNvSpPr>
            <a:spLocks noGrp="1"/>
          </p:cNvSpPr>
          <p:nvPr>
            <p:ph type="sldNum" idx="12"/>
          </p:nvPr>
        </p:nvSpPr>
        <p:spPr/>
        <p:txBody>
          <a:bodyPr/>
          <a:lstStyle/>
          <a:p>
            <a:fld id="{00000000-1234-1234-1234-123412341234}" type="slidenum">
              <a:rPr lang="en-US" smtClean="0"/>
              <a:pPr/>
              <a:t>24</a:t>
            </a:fld>
            <a:endParaRPr lang="en-US"/>
          </a:p>
        </p:txBody>
      </p:sp>
    </p:spTree>
    <p:extLst>
      <p:ext uri="{BB962C8B-B14F-4D97-AF65-F5344CB8AC3E}">
        <p14:creationId xmlns:p14="http://schemas.microsoft.com/office/powerpoint/2010/main" val="182412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Information Regarding Test Records (2 of 2)</a:t>
            </a:r>
            <a:endParaRPr lang="en-US" sz="2600" dirty="0"/>
          </a:p>
        </p:txBody>
      </p:sp>
      <p:sp>
        <p:nvSpPr>
          <p:cNvPr id="3" name="Text Placeholder 2"/>
          <p:cNvSpPr>
            <a:spLocks noGrp="1"/>
          </p:cNvSpPr>
          <p:nvPr>
            <p:ph type="body" idx="1"/>
          </p:nvPr>
        </p:nvSpPr>
        <p:spPr>
          <a:xfrm>
            <a:off x="310896" y="795528"/>
            <a:ext cx="8038272" cy="3864695"/>
          </a:xfrm>
        </p:spPr>
        <p:txBody>
          <a:bodyPr>
            <a:normAutofit fontScale="92500" lnSpcReduction="10000"/>
          </a:bodyPr>
          <a:lstStyle/>
          <a:p>
            <a:pPr>
              <a:lnSpc>
                <a:spcPct val="124000"/>
              </a:lnSpc>
              <a:buClrTx/>
            </a:pPr>
            <a:r>
              <a:rPr lang="en-US" sz="2400" b="0" dirty="0" smtClean="0">
                <a:solidFill>
                  <a:schemeClr val="tx1"/>
                </a:solidFill>
              </a:rPr>
              <a:t>Accreditation pass rates and combined rates for English and mathematics achievement indicators include credit for tests marked as “recovery.”</a:t>
            </a:r>
          </a:p>
          <a:p>
            <a:pPr lvl="1">
              <a:lnSpc>
                <a:spcPct val="124000"/>
              </a:lnSpc>
              <a:spcBef>
                <a:spcPts val="750"/>
              </a:spcBef>
              <a:buClrTx/>
            </a:pPr>
            <a:r>
              <a:rPr lang="en-US" sz="2250" b="0" dirty="0" smtClean="0">
                <a:solidFill>
                  <a:schemeClr val="tx1"/>
                </a:solidFill>
              </a:rPr>
              <a:t>Example:  A student fails the 4</a:t>
            </a:r>
            <a:r>
              <a:rPr lang="en-US" sz="2250" b="0" baseline="30000" dirty="0" smtClean="0">
                <a:solidFill>
                  <a:schemeClr val="tx1"/>
                </a:solidFill>
              </a:rPr>
              <a:t>th</a:t>
            </a:r>
            <a:r>
              <a:rPr lang="en-US" sz="2250" b="0" dirty="0" smtClean="0">
                <a:solidFill>
                  <a:schemeClr val="tx1"/>
                </a:solidFill>
              </a:rPr>
              <a:t> grade reading SOL test.  The student receives remediation by attending summer school.  In the 5</a:t>
            </a:r>
            <a:r>
              <a:rPr lang="en-US" sz="2250" b="0" baseline="30000" dirty="0" smtClean="0">
                <a:solidFill>
                  <a:schemeClr val="tx1"/>
                </a:solidFill>
              </a:rPr>
              <a:t>th</a:t>
            </a:r>
            <a:r>
              <a:rPr lang="en-US" sz="2250" b="0" dirty="0" smtClean="0">
                <a:solidFill>
                  <a:schemeClr val="tx1"/>
                </a:solidFill>
              </a:rPr>
              <a:t> grade, this student’s test record is marked as “recovery.” The student passes the 5</a:t>
            </a:r>
            <a:r>
              <a:rPr lang="en-US" sz="2250" b="0" baseline="30000" dirty="0" smtClean="0">
                <a:solidFill>
                  <a:schemeClr val="tx1"/>
                </a:solidFill>
              </a:rPr>
              <a:t>th</a:t>
            </a:r>
            <a:r>
              <a:rPr lang="en-US" sz="2250" b="0" dirty="0" smtClean="0">
                <a:solidFill>
                  <a:schemeClr val="tx1"/>
                </a:solidFill>
              </a:rPr>
              <a:t> grade reading test. This test record is counted as 2 in the numerator and 2 in the denominator.</a:t>
            </a:r>
          </a:p>
        </p:txBody>
      </p:sp>
      <p:sp>
        <p:nvSpPr>
          <p:cNvPr id="4" name="Slide Number Placeholder 3"/>
          <p:cNvSpPr>
            <a:spLocks noGrp="1"/>
          </p:cNvSpPr>
          <p:nvPr>
            <p:ph type="sldNum" idx="12"/>
          </p:nvPr>
        </p:nvSpPr>
        <p:spPr/>
        <p:txBody>
          <a:bodyPr/>
          <a:lstStyle/>
          <a:p>
            <a:fld id="{00000000-1234-1234-1234-123412341234}" type="slidenum">
              <a:rPr lang="en-US" smtClean="0"/>
              <a:pPr/>
              <a:t>25</a:t>
            </a:fld>
            <a:endParaRPr lang="en-US"/>
          </a:p>
        </p:txBody>
      </p:sp>
    </p:spTree>
    <p:extLst>
      <p:ext uri="{BB962C8B-B14F-4D97-AF65-F5344CB8AC3E}">
        <p14:creationId xmlns:p14="http://schemas.microsoft.com/office/powerpoint/2010/main" val="559717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Example of a Combined Rate  </a:t>
            </a:r>
            <a:endParaRPr lang="en-US" sz="2600" dirty="0"/>
          </a:p>
        </p:txBody>
      </p:sp>
      <p:sp>
        <p:nvSpPr>
          <p:cNvPr id="4" name="Slide Number Placeholder 3"/>
          <p:cNvSpPr>
            <a:spLocks noGrp="1"/>
          </p:cNvSpPr>
          <p:nvPr>
            <p:ph type="sldNum" idx="12"/>
          </p:nvPr>
        </p:nvSpPr>
        <p:spPr/>
        <p:txBody>
          <a:bodyPr/>
          <a:lstStyle/>
          <a:p>
            <a:fld id="{00000000-1234-1234-1234-123412341234}" type="slidenum">
              <a:rPr lang="en-US" smtClean="0"/>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01500399"/>
              </p:ext>
            </p:extLst>
          </p:nvPr>
        </p:nvGraphicFramePr>
        <p:xfrm>
          <a:off x="112668" y="960120"/>
          <a:ext cx="8833100" cy="2679989"/>
        </p:xfrm>
        <a:graphic>
          <a:graphicData uri="http://schemas.openxmlformats.org/drawingml/2006/table">
            <a:tbl>
              <a:tblPr firstRow="1" bandRow="1">
                <a:tableStyleId>{5C22544A-7EE6-4342-B048-85BDC9FD1C3A}</a:tableStyleId>
              </a:tblPr>
              <a:tblGrid>
                <a:gridCol w="883310">
                  <a:extLst>
                    <a:ext uri="{9D8B030D-6E8A-4147-A177-3AD203B41FA5}">
                      <a16:colId xmlns:a16="http://schemas.microsoft.com/office/drawing/2014/main" val="3338456098"/>
                    </a:ext>
                  </a:extLst>
                </a:gridCol>
                <a:gridCol w="1502691">
                  <a:extLst>
                    <a:ext uri="{9D8B030D-6E8A-4147-A177-3AD203B41FA5}">
                      <a16:colId xmlns:a16="http://schemas.microsoft.com/office/drawing/2014/main" val="2859625596"/>
                    </a:ext>
                  </a:extLst>
                </a:gridCol>
                <a:gridCol w="794827">
                  <a:extLst>
                    <a:ext uri="{9D8B030D-6E8A-4147-A177-3AD203B41FA5}">
                      <a16:colId xmlns:a16="http://schemas.microsoft.com/office/drawing/2014/main" val="2182199484"/>
                    </a:ext>
                  </a:extLst>
                </a:gridCol>
                <a:gridCol w="794827">
                  <a:extLst>
                    <a:ext uri="{9D8B030D-6E8A-4147-A177-3AD203B41FA5}">
                      <a16:colId xmlns:a16="http://schemas.microsoft.com/office/drawing/2014/main" val="822344422"/>
                    </a:ext>
                  </a:extLst>
                </a:gridCol>
                <a:gridCol w="794827">
                  <a:extLst>
                    <a:ext uri="{9D8B030D-6E8A-4147-A177-3AD203B41FA5}">
                      <a16:colId xmlns:a16="http://schemas.microsoft.com/office/drawing/2014/main" val="3789874455"/>
                    </a:ext>
                  </a:extLst>
                </a:gridCol>
                <a:gridCol w="794827">
                  <a:extLst>
                    <a:ext uri="{9D8B030D-6E8A-4147-A177-3AD203B41FA5}">
                      <a16:colId xmlns:a16="http://schemas.microsoft.com/office/drawing/2014/main" val="2127351579"/>
                    </a:ext>
                  </a:extLst>
                </a:gridCol>
                <a:gridCol w="794827">
                  <a:extLst>
                    <a:ext uri="{9D8B030D-6E8A-4147-A177-3AD203B41FA5}">
                      <a16:colId xmlns:a16="http://schemas.microsoft.com/office/drawing/2014/main" val="3353882244"/>
                    </a:ext>
                  </a:extLst>
                </a:gridCol>
                <a:gridCol w="794827">
                  <a:extLst>
                    <a:ext uri="{9D8B030D-6E8A-4147-A177-3AD203B41FA5}">
                      <a16:colId xmlns:a16="http://schemas.microsoft.com/office/drawing/2014/main" val="1524831510"/>
                    </a:ext>
                  </a:extLst>
                </a:gridCol>
                <a:gridCol w="794827">
                  <a:extLst>
                    <a:ext uri="{9D8B030D-6E8A-4147-A177-3AD203B41FA5}">
                      <a16:colId xmlns:a16="http://schemas.microsoft.com/office/drawing/2014/main" val="730896736"/>
                    </a:ext>
                  </a:extLst>
                </a:gridCol>
                <a:gridCol w="883310">
                  <a:extLst>
                    <a:ext uri="{9D8B030D-6E8A-4147-A177-3AD203B41FA5}">
                      <a16:colId xmlns:a16="http://schemas.microsoft.com/office/drawing/2014/main" val="4250594909"/>
                    </a:ext>
                  </a:extLst>
                </a:gridCol>
              </a:tblGrid>
              <a:tr h="1161057">
                <a:tc>
                  <a:txBody>
                    <a:bodyPr/>
                    <a:lstStyle/>
                    <a:p>
                      <a:pPr algn="ctr"/>
                      <a:r>
                        <a:rPr lang="en-US" dirty="0" smtClean="0">
                          <a:solidFill>
                            <a:schemeClr val="tx1"/>
                          </a:solidFill>
                        </a:rPr>
                        <a:t>Indicator</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Data Source</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Passing</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Recovery</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Growth</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EL Progress</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dirty="0" smtClean="0">
                          <a:solidFill>
                            <a:schemeClr val="tx1"/>
                          </a:solidFill>
                        </a:rPr>
                        <a:t>Total Tests  (includes recovery)</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dirty="0" smtClean="0">
                          <a:solidFill>
                            <a:schemeClr val="tx1"/>
                          </a:solidFill>
                        </a:rPr>
                        <a:t>Rate</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Level</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Final Performance Level</a:t>
                      </a:r>
                      <a:endParaRPr lang="en-US"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170377"/>
                  </a:ext>
                </a:extLst>
              </a:tr>
              <a:tr h="559318">
                <a:tc rowSpan="3">
                  <a:txBody>
                    <a:bodyPr/>
                    <a:lstStyle/>
                    <a:p>
                      <a:pPr algn="ctr"/>
                      <a:r>
                        <a:rPr lang="en-US" b="0" dirty="0" smtClean="0">
                          <a:solidFill>
                            <a:schemeClr val="tx1"/>
                          </a:solidFill>
                        </a:rPr>
                        <a:t>All</a:t>
                      </a:r>
                      <a:r>
                        <a:rPr lang="en-US" b="0" baseline="0" dirty="0" smtClean="0">
                          <a:solidFill>
                            <a:schemeClr val="tx1"/>
                          </a:solidFill>
                        </a:rPr>
                        <a:t> Students</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Current 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168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248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76.61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Level 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dirty="0" smtClean="0">
                          <a:solidFill>
                            <a:schemeClr val="tx1"/>
                          </a:solidFill>
                        </a:rPr>
                        <a:t>Level One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7578370"/>
                  </a:ext>
                </a:extLst>
              </a:tr>
              <a:tr h="400296">
                <a:tc vMerge="1">
                  <a:txBody>
                    <a:bodyPr/>
                    <a:lstStyle/>
                    <a:p>
                      <a:endParaRPr lang="en-US" dirty="0"/>
                    </a:p>
                  </a:txBody>
                  <a:tcPr/>
                </a:tc>
                <a:tc>
                  <a:txBody>
                    <a:bodyPr/>
                    <a:lstStyle/>
                    <a:p>
                      <a:r>
                        <a:rPr lang="en-US" dirty="0" smtClean="0">
                          <a:solidFill>
                            <a:schemeClr val="tx1"/>
                          </a:solidFill>
                        </a:rPr>
                        <a:t>Previous Year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176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252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80.15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3300287352"/>
                  </a:ext>
                </a:extLst>
              </a:tr>
              <a:tr h="559318">
                <a:tc vMerge="1">
                  <a:txBody>
                    <a:bodyPr/>
                    <a:lstStyle/>
                    <a:p>
                      <a:endParaRPr lang="en-US" dirty="0"/>
                    </a:p>
                  </a:txBody>
                  <a:tcPr/>
                </a:tc>
                <a:tc>
                  <a:txBody>
                    <a:bodyPr/>
                    <a:lstStyle/>
                    <a:p>
                      <a:r>
                        <a:rPr lang="en-US" dirty="0" smtClean="0">
                          <a:solidFill>
                            <a:schemeClr val="tx1"/>
                          </a:solidFill>
                        </a:rPr>
                        <a:t>Cumulative Three Year Rate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514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19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32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35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760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78.95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*Level One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4241007624"/>
                  </a:ext>
                </a:extLst>
              </a:tr>
            </a:tbl>
          </a:graphicData>
        </a:graphic>
      </p:graphicFrame>
      <p:grpSp>
        <p:nvGrpSpPr>
          <p:cNvPr id="12" name="Group 11"/>
          <p:cNvGrpSpPr/>
          <p:nvPr/>
        </p:nvGrpSpPr>
        <p:grpSpPr>
          <a:xfrm>
            <a:off x="2478610" y="3651565"/>
            <a:ext cx="3968496" cy="665471"/>
            <a:chOff x="2496312" y="4017619"/>
            <a:chExt cx="3968496" cy="665471"/>
          </a:xfrm>
        </p:grpSpPr>
        <p:sp>
          <p:nvSpPr>
            <p:cNvPr id="9" name="Left Brace 8"/>
            <p:cNvSpPr/>
            <p:nvPr/>
          </p:nvSpPr>
          <p:spPr>
            <a:xfrm rot="16200000">
              <a:off x="3748115" y="2765816"/>
              <a:ext cx="660218" cy="3163824"/>
            </a:xfrm>
            <a:prstGeom prst="leftBrace">
              <a:avLst>
                <a:gd name="adj1" fmla="val 8333"/>
                <a:gd name="adj2" fmla="val 4454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00B050"/>
                  </a:solidFill>
                </a:ln>
              </a:endParaRPr>
            </a:p>
          </p:txBody>
        </p:sp>
        <p:sp>
          <p:nvSpPr>
            <p:cNvPr id="10" name="Left Brace 9"/>
            <p:cNvSpPr/>
            <p:nvPr/>
          </p:nvSpPr>
          <p:spPr>
            <a:xfrm rot="16200000">
              <a:off x="5732363" y="3950645"/>
              <a:ext cx="660218" cy="804672"/>
            </a:xfrm>
            <a:prstGeom prst="leftBrace">
              <a:avLst>
                <a:gd name="adj1" fmla="val 8333"/>
                <a:gd name="adj2" fmla="val 445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2697480" y="4336961"/>
            <a:ext cx="5309724" cy="307777"/>
          </a:xfrm>
          <a:prstGeom prst="rect">
            <a:avLst/>
          </a:prstGeom>
          <a:noFill/>
        </p:spPr>
        <p:txBody>
          <a:bodyPr wrap="square" rtlCol="0">
            <a:spAutoFit/>
          </a:bodyPr>
          <a:lstStyle/>
          <a:p>
            <a:r>
              <a:rPr lang="en-US" b="1" dirty="0" smtClean="0"/>
              <a:t>           </a:t>
            </a:r>
            <a:r>
              <a:rPr lang="en-US" b="1" dirty="0" smtClean="0">
                <a:latin typeface="+mn-lt"/>
              </a:rPr>
              <a:t>Numerator	                  Denominator</a:t>
            </a:r>
            <a:endParaRPr lang="en-US" b="1" dirty="0">
              <a:latin typeface="+mn-lt"/>
            </a:endParaRPr>
          </a:p>
        </p:txBody>
      </p:sp>
    </p:spTree>
    <p:extLst>
      <p:ext uri="{BB962C8B-B14F-4D97-AF65-F5344CB8AC3E}">
        <p14:creationId xmlns:p14="http://schemas.microsoft.com/office/powerpoint/2010/main" val="2360428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10631dc9199_0_28"/>
          <p:cNvSpPr txBox="1">
            <a:spLocks noGrp="1"/>
          </p:cNvSpPr>
          <p:nvPr>
            <p:ph type="title"/>
          </p:nvPr>
        </p:nvSpPr>
        <p:spPr>
          <a:xfrm>
            <a:off x="310896" y="125925"/>
            <a:ext cx="8140050" cy="779625"/>
          </a:xfrm>
          <a:prstGeom prst="rect">
            <a:avLst/>
          </a:prstGeom>
          <a:noFill/>
          <a:ln>
            <a:noFill/>
          </a:ln>
        </p:spPr>
        <p:txBody>
          <a:bodyPr spcFirstLastPara="1" wrap="square" lIns="68569" tIns="34275" rIns="68569" bIns="34275" anchor="ctr" anchorCtr="0">
            <a:normAutofit/>
          </a:bodyPr>
          <a:lstStyle/>
          <a:p>
            <a:r>
              <a:rPr lang="en-US" sz="2600" dirty="0"/>
              <a:t>Achievement Gap </a:t>
            </a:r>
            <a:r>
              <a:rPr lang="en-US" sz="2600" dirty="0" smtClean="0"/>
              <a:t>Indicator</a:t>
            </a:r>
            <a:endParaRPr sz="2600" dirty="0"/>
          </a:p>
        </p:txBody>
      </p:sp>
      <p:sp>
        <p:nvSpPr>
          <p:cNvPr id="379" name="Google Shape;379;g10631dc9199_0_28"/>
          <p:cNvSpPr txBox="1">
            <a:spLocks noGrp="1"/>
          </p:cNvSpPr>
          <p:nvPr>
            <p:ph type="body" idx="1"/>
          </p:nvPr>
        </p:nvSpPr>
        <p:spPr>
          <a:xfrm>
            <a:off x="310896" y="795528"/>
            <a:ext cx="8038350" cy="4507992"/>
          </a:xfrm>
          <a:prstGeom prst="rect">
            <a:avLst/>
          </a:prstGeom>
          <a:noFill/>
          <a:ln>
            <a:noFill/>
          </a:ln>
        </p:spPr>
        <p:txBody>
          <a:bodyPr spcFirstLastPara="1" wrap="square" lIns="68569" tIns="34275" rIns="68569" bIns="34275" anchor="t" anchorCtr="0">
            <a:normAutofit fontScale="62500" lnSpcReduction="20000"/>
          </a:bodyPr>
          <a:lstStyle/>
          <a:p>
            <a:pPr marL="347663" indent="-284163">
              <a:lnSpc>
                <a:spcPct val="134000"/>
              </a:lnSpc>
              <a:buClrTx/>
              <a:buSzPct val="128000"/>
            </a:pPr>
            <a:r>
              <a:rPr lang="en-US" sz="2600" b="0" dirty="0">
                <a:solidFill>
                  <a:schemeClr val="tx1"/>
                </a:solidFill>
              </a:rPr>
              <a:t>The data is reported out by </a:t>
            </a:r>
            <a:r>
              <a:rPr lang="en-US" sz="2600" b="0" dirty="0" smtClean="0">
                <a:solidFill>
                  <a:schemeClr val="tx1"/>
                </a:solidFill>
              </a:rPr>
              <a:t>student groups</a:t>
            </a:r>
            <a:r>
              <a:rPr lang="en-US" sz="2600" b="0" dirty="0">
                <a:solidFill>
                  <a:schemeClr val="tx1"/>
                </a:solidFill>
              </a:rPr>
              <a:t>:</a:t>
            </a:r>
            <a:endParaRPr sz="2600" b="0" dirty="0">
              <a:solidFill>
                <a:schemeClr val="tx1"/>
              </a:solidFill>
            </a:endParaRPr>
          </a:p>
          <a:p>
            <a:pPr marL="690372" lvl="2" indent="-283464">
              <a:lnSpc>
                <a:spcPct val="134000"/>
              </a:lnSpc>
              <a:spcBef>
                <a:spcPts val="750"/>
              </a:spcBef>
              <a:buClrTx/>
              <a:buSzPct val="128000"/>
            </a:pPr>
            <a:r>
              <a:rPr lang="en-US" sz="2300" b="0" dirty="0">
                <a:solidFill>
                  <a:schemeClr val="tx1"/>
                </a:solidFill>
              </a:rPr>
              <a:t>Asian students</a:t>
            </a:r>
            <a:endParaRPr sz="2300" b="0" dirty="0">
              <a:solidFill>
                <a:schemeClr val="tx1"/>
              </a:solidFill>
            </a:endParaRPr>
          </a:p>
          <a:p>
            <a:pPr marL="690372" lvl="2" indent="-283464">
              <a:lnSpc>
                <a:spcPct val="134000"/>
              </a:lnSpc>
              <a:spcBef>
                <a:spcPts val="750"/>
              </a:spcBef>
              <a:buClrTx/>
              <a:buSzPct val="128000"/>
            </a:pPr>
            <a:r>
              <a:rPr lang="en-US" sz="2300" b="0" dirty="0">
                <a:solidFill>
                  <a:schemeClr val="tx1"/>
                </a:solidFill>
              </a:rPr>
              <a:t>Black students</a:t>
            </a:r>
            <a:endParaRPr sz="2300" b="0" dirty="0">
              <a:solidFill>
                <a:schemeClr val="tx1"/>
              </a:solidFill>
            </a:endParaRPr>
          </a:p>
          <a:p>
            <a:pPr marL="690372" lvl="2" indent="-283464">
              <a:lnSpc>
                <a:spcPct val="134000"/>
              </a:lnSpc>
              <a:spcBef>
                <a:spcPts val="750"/>
              </a:spcBef>
              <a:buClrTx/>
              <a:buSzPct val="128000"/>
            </a:pPr>
            <a:r>
              <a:rPr lang="en-US" sz="2300" b="0" dirty="0">
                <a:solidFill>
                  <a:schemeClr val="tx1"/>
                </a:solidFill>
              </a:rPr>
              <a:t>Hispanic </a:t>
            </a:r>
            <a:r>
              <a:rPr lang="en-US" sz="2300" b="0" dirty="0" smtClean="0">
                <a:solidFill>
                  <a:schemeClr val="tx1"/>
                </a:solidFill>
              </a:rPr>
              <a:t>Students</a:t>
            </a:r>
          </a:p>
          <a:p>
            <a:pPr marL="690372" lvl="2" indent="-283464">
              <a:lnSpc>
                <a:spcPct val="134000"/>
              </a:lnSpc>
              <a:spcBef>
                <a:spcPts val="750"/>
              </a:spcBef>
              <a:buClrTx/>
              <a:buSzPct val="128000"/>
            </a:pPr>
            <a:r>
              <a:rPr lang="en-US" sz="2300" b="0" dirty="0" smtClean="0">
                <a:solidFill>
                  <a:schemeClr val="tx1"/>
                </a:solidFill>
              </a:rPr>
              <a:t>Multiple Races </a:t>
            </a:r>
          </a:p>
          <a:p>
            <a:pPr marL="690372" lvl="2" indent="-283464">
              <a:lnSpc>
                <a:spcPct val="134000"/>
              </a:lnSpc>
              <a:spcBef>
                <a:spcPts val="750"/>
              </a:spcBef>
              <a:buClrTx/>
              <a:buSzPct val="128000"/>
            </a:pPr>
            <a:r>
              <a:rPr lang="en-US" sz="2300" b="0" dirty="0" smtClean="0">
                <a:solidFill>
                  <a:schemeClr val="tx1"/>
                </a:solidFill>
              </a:rPr>
              <a:t>White Students</a:t>
            </a:r>
            <a:endParaRPr sz="2300" b="0" dirty="0">
              <a:solidFill>
                <a:schemeClr val="tx1"/>
              </a:solidFill>
            </a:endParaRPr>
          </a:p>
          <a:p>
            <a:pPr marL="690372" lvl="2" indent="-283464">
              <a:lnSpc>
                <a:spcPct val="134000"/>
              </a:lnSpc>
              <a:spcBef>
                <a:spcPts val="750"/>
              </a:spcBef>
              <a:buClrTx/>
              <a:buSzPct val="128000"/>
            </a:pPr>
            <a:r>
              <a:rPr lang="en-US" sz="2300" b="0" dirty="0" smtClean="0">
                <a:solidFill>
                  <a:schemeClr val="tx1"/>
                </a:solidFill>
              </a:rPr>
              <a:t>Economically </a:t>
            </a:r>
            <a:r>
              <a:rPr lang="en-US" sz="2300" b="0" dirty="0">
                <a:solidFill>
                  <a:schemeClr val="tx1"/>
                </a:solidFill>
              </a:rPr>
              <a:t>Disadvantaged students</a:t>
            </a:r>
            <a:endParaRPr sz="2300" b="0" dirty="0">
              <a:solidFill>
                <a:schemeClr val="tx1"/>
              </a:solidFill>
            </a:endParaRPr>
          </a:p>
          <a:p>
            <a:pPr marL="690372" lvl="2" indent="-283464">
              <a:lnSpc>
                <a:spcPct val="134000"/>
              </a:lnSpc>
              <a:spcBef>
                <a:spcPts val="750"/>
              </a:spcBef>
              <a:buClrTx/>
              <a:buSzPct val="128000"/>
            </a:pPr>
            <a:r>
              <a:rPr lang="en-US" sz="2300" b="0" dirty="0">
                <a:solidFill>
                  <a:schemeClr val="tx1"/>
                </a:solidFill>
              </a:rPr>
              <a:t>English Learners</a:t>
            </a:r>
            <a:endParaRPr sz="2300" b="0" dirty="0">
              <a:solidFill>
                <a:schemeClr val="tx1"/>
              </a:solidFill>
            </a:endParaRPr>
          </a:p>
          <a:p>
            <a:pPr marL="690372" lvl="2" indent="-283464">
              <a:lnSpc>
                <a:spcPct val="134000"/>
              </a:lnSpc>
              <a:spcBef>
                <a:spcPts val="750"/>
              </a:spcBef>
              <a:buClrTx/>
              <a:buSzPct val="128000"/>
            </a:pPr>
            <a:r>
              <a:rPr lang="en-US" sz="2300" b="0" dirty="0">
                <a:solidFill>
                  <a:schemeClr val="tx1"/>
                </a:solidFill>
              </a:rPr>
              <a:t>Students with Disabilities (excludes 504 </a:t>
            </a:r>
            <a:r>
              <a:rPr lang="en-US" sz="2300" b="0" dirty="0" smtClean="0">
                <a:solidFill>
                  <a:schemeClr val="tx1"/>
                </a:solidFill>
              </a:rPr>
              <a:t>students)</a:t>
            </a:r>
          </a:p>
          <a:p>
            <a:pPr marL="347472" lvl="1" indent="-283464">
              <a:lnSpc>
                <a:spcPct val="134000"/>
              </a:lnSpc>
              <a:spcBef>
                <a:spcPts val="750"/>
              </a:spcBef>
              <a:buClrTx/>
              <a:buSzPct val="128000"/>
            </a:pPr>
            <a:r>
              <a:rPr lang="en-US" sz="2600" b="0" dirty="0" smtClean="0">
                <a:solidFill>
                  <a:schemeClr val="tx1"/>
                </a:solidFill>
              </a:rPr>
              <a:t>Each student </a:t>
            </a:r>
            <a:r>
              <a:rPr lang="en-US" sz="2600" b="0" dirty="0">
                <a:solidFill>
                  <a:schemeClr val="tx1"/>
                </a:solidFill>
              </a:rPr>
              <a:t>group is given a </a:t>
            </a:r>
            <a:r>
              <a:rPr lang="en-US" sz="2600" b="0" dirty="0" smtClean="0">
                <a:solidFill>
                  <a:schemeClr val="tx1"/>
                </a:solidFill>
              </a:rPr>
              <a:t>performance level rating. The </a:t>
            </a:r>
            <a:r>
              <a:rPr lang="en-US" sz="2600" b="0" dirty="0">
                <a:solidFill>
                  <a:schemeClr val="tx1"/>
                </a:solidFill>
              </a:rPr>
              <a:t>combination of the student group ratings determine the overall rating of the indicator.</a:t>
            </a:r>
          </a:p>
          <a:p>
            <a:pPr>
              <a:lnSpc>
                <a:spcPct val="114000"/>
              </a:lnSpc>
              <a:spcBef>
                <a:spcPts val="0"/>
              </a:spcBef>
              <a:buSzPct val="133000"/>
            </a:pPr>
            <a:endParaRPr b="0" dirty="0"/>
          </a:p>
        </p:txBody>
      </p:sp>
      <p:sp>
        <p:nvSpPr>
          <p:cNvPr id="380" name="Google Shape;380;g10631dc9199_0_28"/>
          <p:cNvSpPr txBox="1">
            <a:spLocks noGrp="1"/>
          </p:cNvSpPr>
          <p:nvPr>
            <p:ph type="sldNum" idx="12"/>
          </p:nvPr>
        </p:nvSpPr>
        <p:spPr>
          <a:xfrm>
            <a:off x="8423104" y="4632638"/>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27</a:t>
            </a:fld>
            <a:endParaRPr/>
          </a:p>
        </p:txBody>
      </p:sp>
    </p:spTree>
    <p:extLst>
      <p:ext uri="{BB962C8B-B14F-4D97-AF65-F5344CB8AC3E}">
        <p14:creationId xmlns:p14="http://schemas.microsoft.com/office/powerpoint/2010/main" val="3290986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0631dc9199_0_49"/>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Autofit/>
          </a:bodyPr>
          <a:lstStyle/>
          <a:p>
            <a:r>
              <a:rPr lang="en-US" sz="2600" dirty="0"/>
              <a:t>Assigning a Level to the Achievement Gap </a:t>
            </a:r>
            <a:r>
              <a:rPr lang="en-US" sz="2600" dirty="0" smtClean="0"/>
              <a:t>Indicator </a:t>
            </a:r>
            <a:endParaRPr sz="2600" dirty="0"/>
          </a:p>
        </p:txBody>
      </p:sp>
      <p:sp>
        <p:nvSpPr>
          <p:cNvPr id="396" name="Google Shape;396;g10631dc9199_0_49"/>
          <p:cNvSpPr txBox="1">
            <a:spLocks noGrp="1"/>
          </p:cNvSpPr>
          <p:nvPr>
            <p:ph type="sldNum" idx="12"/>
          </p:nvPr>
        </p:nvSpPr>
        <p:spPr>
          <a:xfrm>
            <a:off x="8515428" y="4529586"/>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28</a:t>
            </a:fld>
            <a:endParaRPr/>
          </a:p>
        </p:txBody>
      </p:sp>
      <p:graphicFrame>
        <p:nvGraphicFramePr>
          <p:cNvPr id="6" name="Google Shape;397;g10631dc9199_0_49" descr="Shows: Level One:  May have one student group rated as a Level Two and no student group can be rated a Level Three.&#10;Level Two: May have more than one student group rated as a Level Two, and no more than one student group rated as a Level Three.&#10;Level Three:  Two or more groups rated as a Level Three.&#10;" title="Represntation of Achievement Gap Overall Rating"/>
          <p:cNvGraphicFramePr/>
          <p:nvPr>
            <p:extLst>
              <p:ext uri="{D42A27DB-BD31-4B8C-83A1-F6EECF244321}">
                <p14:modId xmlns:p14="http://schemas.microsoft.com/office/powerpoint/2010/main" val="739129434"/>
              </p:ext>
            </p:extLst>
          </p:nvPr>
        </p:nvGraphicFramePr>
        <p:xfrm>
          <a:off x="735695" y="914719"/>
          <a:ext cx="7715251" cy="4148870"/>
        </p:xfrm>
        <a:graphic>
          <a:graphicData uri="http://schemas.openxmlformats.org/drawingml/2006/table">
            <a:tbl>
              <a:tblPr firstRow="1">
                <a:noFill/>
              </a:tblPr>
              <a:tblGrid>
                <a:gridCol w="2126644">
                  <a:extLst>
                    <a:ext uri="{9D8B030D-6E8A-4147-A177-3AD203B41FA5}">
                      <a16:colId xmlns:a16="http://schemas.microsoft.com/office/drawing/2014/main" val="20000"/>
                    </a:ext>
                  </a:extLst>
                </a:gridCol>
                <a:gridCol w="1730981">
                  <a:extLst>
                    <a:ext uri="{9D8B030D-6E8A-4147-A177-3AD203B41FA5}">
                      <a16:colId xmlns:a16="http://schemas.microsoft.com/office/drawing/2014/main" val="20001"/>
                    </a:ext>
                  </a:extLst>
                </a:gridCol>
                <a:gridCol w="1928813">
                  <a:extLst>
                    <a:ext uri="{9D8B030D-6E8A-4147-A177-3AD203B41FA5}">
                      <a16:colId xmlns:a16="http://schemas.microsoft.com/office/drawing/2014/main" val="20002"/>
                    </a:ext>
                  </a:extLst>
                </a:gridCol>
                <a:gridCol w="1928813">
                  <a:extLst>
                    <a:ext uri="{9D8B030D-6E8A-4147-A177-3AD203B41FA5}">
                      <a16:colId xmlns:a16="http://schemas.microsoft.com/office/drawing/2014/main" val="20003"/>
                    </a:ext>
                  </a:extLst>
                </a:gridCol>
              </a:tblGrid>
              <a:tr h="354308">
                <a:tc>
                  <a:txBody>
                    <a:bodyPr/>
                    <a:lstStyle/>
                    <a:p>
                      <a:pPr marL="0" marR="0" lvl="0" indent="0" algn="ctr" rtl="0">
                        <a:lnSpc>
                          <a:spcPct val="100000"/>
                        </a:lnSpc>
                        <a:spcBef>
                          <a:spcPts val="0"/>
                        </a:spcBef>
                        <a:spcAft>
                          <a:spcPts val="0"/>
                        </a:spcAft>
                        <a:buClr>
                          <a:srgbClr val="000000"/>
                        </a:buClr>
                        <a:buSzPts val="1900"/>
                        <a:buFont typeface="Arial"/>
                        <a:buNone/>
                      </a:pPr>
                      <a:r>
                        <a:rPr lang="en-US" sz="1400" b="1" u="none" strike="noStrike" cap="none" dirty="0">
                          <a:latin typeface="Trebuchet MS"/>
                          <a:ea typeface="Trebuchet MS"/>
                          <a:cs typeface="Trebuchet MS"/>
                          <a:sym typeface="Trebuchet MS"/>
                        </a:rPr>
                        <a:t>Student Group</a:t>
                      </a:r>
                      <a:endParaRPr sz="1400" b="1"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b="1" u="none" strike="noStrike" cap="none" dirty="0">
                          <a:latin typeface="Trebuchet MS"/>
                          <a:ea typeface="Trebuchet MS"/>
                          <a:cs typeface="Trebuchet MS"/>
                          <a:sym typeface="Trebuchet MS"/>
                        </a:rPr>
                        <a:t>School A</a:t>
                      </a:r>
                      <a:endParaRPr sz="1400" b="1"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b="1" u="none" strike="noStrike" cap="none" dirty="0">
                          <a:latin typeface="Trebuchet MS"/>
                          <a:ea typeface="Trebuchet MS"/>
                          <a:cs typeface="Trebuchet MS"/>
                          <a:sym typeface="Trebuchet MS"/>
                        </a:rPr>
                        <a:t>School B</a:t>
                      </a:r>
                      <a:endParaRPr sz="1400" b="1"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400" b="1" u="none" strike="noStrike" cap="none" dirty="0">
                          <a:latin typeface="Trebuchet MS"/>
                          <a:ea typeface="Trebuchet MS"/>
                          <a:cs typeface="Trebuchet MS"/>
                          <a:sym typeface="Trebuchet MS"/>
                        </a:rPr>
                        <a:t>School C</a:t>
                      </a:r>
                      <a:endParaRPr sz="1400" b="1"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287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Trebuchet MS"/>
                          <a:ea typeface="Trebuchet MS"/>
                          <a:cs typeface="Trebuchet MS"/>
                          <a:sym typeface="Trebuchet MS"/>
                        </a:rPr>
                        <a:t>Asian</a:t>
                      </a:r>
                      <a:endParaRPr sz="1400"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38761D"/>
                          </a:solidFill>
                          <a:latin typeface="Trebuchet MS"/>
                          <a:ea typeface="Trebuchet MS"/>
                          <a:cs typeface="Trebuchet MS"/>
                          <a:sym typeface="Trebuchet MS"/>
                        </a:rPr>
                        <a:t>Level One</a:t>
                      </a:r>
                      <a:endParaRPr sz="1400" b="1" u="none" strike="noStrike" cap="none">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38761D"/>
                          </a:solidFill>
                          <a:latin typeface="Trebuchet MS"/>
                          <a:ea typeface="Trebuchet MS"/>
                          <a:cs typeface="Trebuchet MS"/>
                          <a:sym typeface="Trebuchet MS"/>
                        </a:rPr>
                        <a:t>Level One</a:t>
                      </a:r>
                      <a:endParaRPr sz="1400" u="none" strike="noStrike" cap="none">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38761D"/>
                          </a:solidFill>
                          <a:latin typeface="Trebuchet MS"/>
                          <a:ea typeface="Trebuchet MS"/>
                          <a:cs typeface="Trebuchet MS"/>
                          <a:sym typeface="Trebuchet MS"/>
                        </a:rPr>
                        <a:t>Level One</a:t>
                      </a:r>
                      <a:endParaRPr sz="1400" b="1" u="none" strike="noStrike" cap="none">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287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Trebuchet MS"/>
                          <a:ea typeface="Trebuchet MS"/>
                          <a:cs typeface="Trebuchet MS"/>
                          <a:sym typeface="Trebuchet MS"/>
                        </a:rPr>
                        <a:t>Black</a:t>
                      </a:r>
                      <a:endParaRPr sz="1400" u="none" strike="noStrike" cap="none">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38761D"/>
                          </a:solidFill>
                          <a:latin typeface="Trebuchet MS"/>
                          <a:ea typeface="Trebuchet MS"/>
                          <a:cs typeface="Trebuchet MS"/>
                          <a:sym typeface="Trebuchet MS"/>
                        </a:rPr>
                        <a:t>Level One</a:t>
                      </a:r>
                      <a:endParaRPr sz="1400" b="1" u="none" strike="noStrike" cap="none">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F1C232"/>
                          </a:solidFill>
                          <a:latin typeface="Trebuchet MS"/>
                          <a:ea typeface="Trebuchet MS"/>
                          <a:cs typeface="Trebuchet MS"/>
                          <a:sym typeface="Trebuchet MS"/>
                        </a:rPr>
                        <a:t>Level Two</a:t>
                      </a:r>
                      <a:endParaRPr sz="1400" b="1" u="none" strike="noStrike" cap="none">
                        <a:solidFill>
                          <a:srgbClr val="F1C232"/>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287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Trebuchet MS"/>
                          <a:ea typeface="Trebuchet MS"/>
                          <a:cs typeface="Trebuchet MS"/>
                          <a:sym typeface="Trebuchet MS"/>
                        </a:rPr>
                        <a:t>Hispanic</a:t>
                      </a:r>
                      <a:endParaRPr sz="1400" u="none" strike="noStrike" cap="none">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F1C232"/>
                          </a:solidFill>
                          <a:latin typeface="Trebuchet MS"/>
                          <a:ea typeface="Trebuchet MS"/>
                          <a:cs typeface="Trebuchet MS"/>
                          <a:sym typeface="Trebuchet MS"/>
                        </a:rPr>
                        <a:t>Level Two</a:t>
                      </a:r>
                      <a:endParaRPr sz="1400" b="1" u="none" strike="noStrike" cap="none">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smtClean="0">
                          <a:solidFill>
                            <a:srgbClr val="CC0000"/>
                          </a:solidFill>
                          <a:latin typeface="Trebuchet MS"/>
                          <a:ea typeface="Trebuchet MS"/>
                          <a:cs typeface="Trebuchet MS"/>
                          <a:sym typeface="Trebuchet MS"/>
                        </a:rPr>
                        <a:t>Level Three</a:t>
                      </a:r>
                      <a:endParaRPr lang="en-US" sz="1400" b="1" u="none" strike="noStrike" cap="none" dirty="0">
                        <a:solidFill>
                          <a:srgbClr val="CC0000"/>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4770">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smtClean="0">
                          <a:latin typeface="Trebuchet MS"/>
                          <a:ea typeface="Trebuchet MS"/>
                          <a:cs typeface="Trebuchet MS"/>
                          <a:sym typeface="Trebuchet MS"/>
                        </a:rPr>
                        <a:t>Multiple Races</a:t>
                      </a:r>
                      <a:endParaRPr sz="1400"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b="1" u="none" strike="noStrike" cap="none" dirty="0" smtClean="0">
                          <a:solidFill>
                            <a:srgbClr val="38761D"/>
                          </a:solidFill>
                          <a:latin typeface="Trebuchet MS"/>
                          <a:ea typeface="Trebuchet MS"/>
                          <a:cs typeface="Trebuchet MS"/>
                          <a:sym typeface="Trebuchet MS"/>
                        </a:rPr>
                        <a:t>Level One</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b="1" u="none" strike="noStrike" cap="none" dirty="0" smtClean="0">
                          <a:solidFill>
                            <a:srgbClr val="38761D"/>
                          </a:solidFill>
                          <a:latin typeface="Trebuchet MS"/>
                          <a:ea typeface="Trebuchet MS"/>
                          <a:cs typeface="Trebuchet MS"/>
                          <a:sym typeface="Trebuchet MS"/>
                        </a:rPr>
                        <a:t>Level One</a:t>
                      </a:r>
                      <a:endParaRPr sz="1400" u="none" strike="noStrike" cap="none" dirty="0">
                        <a:solidFill>
                          <a:schemeClr val="dk1"/>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400" b="1" u="none" strike="noStrike" cap="none" dirty="0" smtClean="0">
                          <a:solidFill>
                            <a:srgbClr val="38761D"/>
                          </a:solidFill>
                          <a:latin typeface="Trebuchet MS"/>
                          <a:ea typeface="Trebuchet MS"/>
                          <a:cs typeface="Trebuchet MS"/>
                          <a:sym typeface="Trebuchet MS"/>
                        </a:rPr>
                        <a:t>Level One</a:t>
                      </a:r>
                      <a:endParaRPr sz="1400" b="1" u="none" strike="noStrike" cap="none" dirty="0">
                        <a:solidFill>
                          <a:srgbClr val="CC0000"/>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783658002"/>
                  </a:ext>
                </a:extLst>
              </a:tr>
              <a:tr h="339959">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Trebuchet MS"/>
                          <a:ea typeface="Trebuchet MS"/>
                          <a:cs typeface="Trebuchet MS"/>
                          <a:sym typeface="Trebuchet MS"/>
                        </a:rPr>
                        <a:t>White</a:t>
                      </a:r>
                      <a:endParaRPr sz="1400"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F1C232"/>
                          </a:solidFill>
                          <a:latin typeface="Trebuchet MS"/>
                          <a:ea typeface="Trebuchet MS"/>
                          <a:cs typeface="Trebuchet MS"/>
                          <a:sym typeface="Trebuchet MS"/>
                        </a:rPr>
                        <a:t>Level Two</a:t>
                      </a:r>
                      <a:endParaRPr sz="1400" b="1" u="none" strike="noStrike" cap="none" dirty="0">
                        <a:solidFill>
                          <a:srgbClr val="F1C232"/>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u="none" strike="noStrike" cap="none" dirty="0">
                        <a:solidFill>
                          <a:schemeClr val="dk1"/>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u="none" strike="noStrike" cap="none" dirty="0">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573904281"/>
                  </a:ext>
                </a:extLst>
              </a:tr>
              <a:tr h="54861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Trebuchet MS"/>
                          <a:ea typeface="Trebuchet MS"/>
                          <a:cs typeface="Trebuchet MS"/>
                          <a:sym typeface="Trebuchet MS"/>
                        </a:rPr>
                        <a:t>Economically disadvantaged</a:t>
                      </a:r>
                      <a:endParaRPr sz="1400"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u="none" strike="noStrike" cap="none" dirty="0">
                        <a:solidFill>
                          <a:schemeClr val="dk1"/>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CC0000"/>
                          </a:solidFill>
                          <a:latin typeface="Trebuchet MS"/>
                          <a:ea typeface="Trebuchet MS"/>
                          <a:cs typeface="Trebuchet MS"/>
                          <a:sym typeface="Trebuchet MS"/>
                        </a:rPr>
                        <a:t>Level Three</a:t>
                      </a:r>
                      <a:endParaRPr sz="1400" b="1" u="none" strike="noStrike" cap="none" dirty="0">
                        <a:solidFill>
                          <a:srgbClr val="CC0000"/>
                        </a:solidFill>
                        <a:latin typeface="Trebuchet MS"/>
                        <a:ea typeface="Trebuchet MS"/>
                        <a:cs typeface="Trebuchet MS"/>
                        <a:sym typeface="Trebuchet MS"/>
                      </a:endParaRPr>
                    </a:p>
                  </a:txBody>
                  <a:tcPr marL="68569" marR="68569" marT="68569" marB="68569">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4287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a:latin typeface="Trebuchet MS"/>
                          <a:ea typeface="Trebuchet MS"/>
                          <a:cs typeface="Trebuchet MS"/>
                          <a:sym typeface="Trebuchet MS"/>
                        </a:rPr>
                        <a:t>English Learners</a:t>
                      </a:r>
                      <a:endParaRPr sz="1400" u="none" strike="noStrike" cap="none">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38761D"/>
                          </a:solidFill>
                          <a:latin typeface="Trebuchet MS"/>
                          <a:ea typeface="Trebuchet MS"/>
                          <a:cs typeface="Trebuchet MS"/>
                          <a:sym typeface="Trebuchet MS"/>
                        </a:rPr>
                        <a:t>Level One</a:t>
                      </a:r>
                      <a:endParaRPr sz="1400" b="1" u="none" strike="noStrike" cap="none">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smtClean="0">
                          <a:solidFill>
                            <a:srgbClr val="38761D"/>
                          </a:solidFill>
                          <a:latin typeface="Trebuchet MS"/>
                          <a:ea typeface="Trebuchet MS"/>
                          <a:cs typeface="Trebuchet MS"/>
                          <a:sym typeface="Trebuchet MS"/>
                        </a:rPr>
                        <a:t>Level One</a:t>
                      </a:r>
                      <a:endParaRPr lang="en-US" sz="1400" u="none" strike="noStrike" cap="none" dirty="0">
                        <a:solidFill>
                          <a:schemeClr val="dk1"/>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F1C232"/>
                          </a:solidFill>
                          <a:latin typeface="Trebuchet MS"/>
                          <a:ea typeface="Trebuchet MS"/>
                          <a:cs typeface="Trebuchet MS"/>
                          <a:sym typeface="Trebuchet MS"/>
                        </a:rPr>
                        <a:t>Level Two</a:t>
                      </a:r>
                      <a:endParaRPr sz="1400" b="1" u="none" strike="noStrike" cap="none">
                        <a:solidFill>
                          <a:srgbClr val="F1C232"/>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42878">
                <a:tc>
                  <a:txBody>
                    <a:bodyPr/>
                    <a:lstStyle/>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Trebuchet MS"/>
                          <a:ea typeface="Trebuchet MS"/>
                          <a:cs typeface="Trebuchet MS"/>
                          <a:sym typeface="Trebuchet MS"/>
                        </a:rPr>
                        <a:t>Students with Disabilities</a:t>
                      </a:r>
                      <a:endParaRPr sz="1400" u="none" strike="noStrike" cap="none" dirty="0">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CC0000"/>
                          </a:solidFill>
                          <a:latin typeface="Trebuchet MS"/>
                          <a:ea typeface="Trebuchet MS"/>
                          <a:cs typeface="Trebuchet MS"/>
                          <a:sym typeface="Trebuchet MS"/>
                        </a:rPr>
                        <a:t>Level Three</a:t>
                      </a:r>
                      <a:endParaRPr sz="1400" b="1" u="none" strike="noStrike" cap="none" dirty="0">
                        <a:solidFill>
                          <a:srgbClr val="CC0000"/>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F1C232"/>
                          </a:solidFill>
                          <a:latin typeface="Trebuchet MS"/>
                          <a:ea typeface="Trebuchet MS"/>
                          <a:cs typeface="Trebuchet MS"/>
                          <a:sym typeface="Trebuchet MS"/>
                        </a:rPr>
                        <a:t>Level Two</a:t>
                      </a:r>
                      <a:endParaRPr sz="1400" b="1" u="none" strike="noStrike" cap="none" dirty="0">
                        <a:solidFill>
                          <a:srgbClr val="38761D"/>
                        </a:solidFill>
                        <a:latin typeface="Trebuchet MS"/>
                        <a:ea typeface="Trebuchet MS"/>
                        <a:cs typeface="Trebuchet MS"/>
                        <a:sym typeface="Trebuchet MS"/>
                      </a:endParaRPr>
                    </a:p>
                  </a:txBody>
                  <a:tcPr marL="68569" marR="68569" marT="68569" marB="68569">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8618">
                <a:tc>
                  <a:txBody>
                    <a:bodyPr/>
                    <a:lstStyle/>
                    <a:p>
                      <a:pPr marL="0" marR="0" lvl="0" indent="0" algn="l" rtl="0">
                        <a:lnSpc>
                          <a:spcPct val="100000"/>
                        </a:lnSpc>
                        <a:spcBef>
                          <a:spcPts val="0"/>
                        </a:spcBef>
                        <a:spcAft>
                          <a:spcPts val="0"/>
                        </a:spcAft>
                        <a:buClr>
                          <a:srgbClr val="000000"/>
                        </a:buClr>
                        <a:buSzPts val="1800"/>
                        <a:buFont typeface="Arial"/>
                        <a:buNone/>
                      </a:pPr>
                      <a:r>
                        <a:rPr lang="en-US" sz="1400" b="1" u="none" strike="noStrike" cap="none" dirty="0">
                          <a:latin typeface="Trebuchet MS"/>
                          <a:ea typeface="Trebuchet MS"/>
                          <a:cs typeface="Trebuchet MS"/>
                          <a:sym typeface="Trebuchet MS"/>
                        </a:rPr>
                        <a:t>Final Performance Level </a:t>
                      </a:r>
                      <a:endParaRPr sz="1400" b="1" u="none" strike="noStrike" cap="none" dirty="0">
                        <a:latin typeface="Trebuchet MS"/>
                        <a:ea typeface="Trebuchet MS"/>
                        <a:cs typeface="Trebuchet MS"/>
                        <a:sym typeface="Trebuchet MS"/>
                      </a:endParaRPr>
                    </a:p>
                  </a:txBody>
                  <a:tcPr marL="68569" marR="68569" marT="68569" marB="68569">
                    <a:lnL w="38100" cap="flat" cmpd="sng" algn="ctr">
                      <a:solidFill>
                        <a:schemeClr val="tx1"/>
                      </a:solidFill>
                      <a:prstDash val="solid"/>
                      <a:round/>
                      <a:headEnd type="none" w="med" len="med"/>
                      <a:tailEnd type="none" w="med" len="med"/>
                    </a:lnL>
                    <a:lnR w="38100" cap="flat" cmpd="sng" algn="ctr">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dirty="0">
                          <a:solidFill>
                            <a:srgbClr val="38761D"/>
                          </a:solidFill>
                          <a:latin typeface="Trebuchet MS"/>
                          <a:ea typeface="Trebuchet MS"/>
                          <a:cs typeface="Trebuchet MS"/>
                          <a:sym typeface="Trebuchet MS"/>
                        </a:rPr>
                        <a:t>Level One</a:t>
                      </a:r>
                      <a:endParaRPr sz="1400" b="1" u="none" strike="noStrike" cap="none" dirty="0">
                        <a:solidFill>
                          <a:srgbClr val="6AA84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1400" u="none" strike="noStrike" cap="none" dirty="0">
                        <a:latin typeface="Trebuchet MS"/>
                        <a:ea typeface="Trebuchet MS"/>
                        <a:cs typeface="Trebuchet MS"/>
                        <a:sym typeface="Trebuchet MS"/>
                      </a:endParaRPr>
                    </a:p>
                  </a:txBody>
                  <a:tcPr marL="68569" marR="68569" marT="68569" marB="68569">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400" b="1" u="none" strike="noStrike" cap="none" dirty="0">
                          <a:solidFill>
                            <a:srgbClr val="F1C232"/>
                          </a:solidFill>
                          <a:latin typeface="Trebuchet MS"/>
                          <a:ea typeface="Trebuchet MS"/>
                          <a:cs typeface="Trebuchet MS"/>
                          <a:sym typeface="Trebuchet MS"/>
                        </a:rPr>
                        <a:t>Level Two</a:t>
                      </a:r>
                      <a:endParaRPr sz="1400" u="none" strike="noStrike" cap="none" dirty="0">
                        <a:latin typeface="Trebuchet MS"/>
                        <a:ea typeface="Trebuchet MS"/>
                        <a:cs typeface="Trebuchet MS"/>
                        <a:sym typeface="Trebuchet MS"/>
                      </a:endParaRPr>
                    </a:p>
                  </a:txBody>
                  <a:tcPr marL="68569" marR="68569" marT="68569" marB="68569">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1400" b="1" u="none" strike="noStrike" cap="none" dirty="0">
                          <a:solidFill>
                            <a:srgbClr val="CC0000"/>
                          </a:solidFill>
                          <a:latin typeface="Trebuchet MS"/>
                          <a:ea typeface="Trebuchet MS"/>
                          <a:cs typeface="Trebuchet MS"/>
                          <a:sym typeface="Trebuchet MS"/>
                        </a:rPr>
                        <a:t>Level Three</a:t>
                      </a:r>
                      <a:endParaRPr sz="1400" u="none" strike="noStrike" cap="none" dirty="0">
                        <a:latin typeface="Trebuchet MS"/>
                        <a:ea typeface="Trebuchet MS"/>
                        <a:cs typeface="Trebuchet MS"/>
                        <a:sym typeface="Trebuchet MS"/>
                      </a:endParaRPr>
                    </a:p>
                  </a:txBody>
                  <a:tcPr marL="68569" marR="68569" marT="68569" marB="68569">
                    <a:lnL w="38100" cap="flat" cmpd="sng" algn="ctr">
                      <a:solidFill>
                        <a:schemeClr val="dk1"/>
                      </a:solidFill>
                      <a:prstDash val="solid"/>
                      <a:round/>
                      <a:headEnd type="none" w="sm" len="sm"/>
                      <a:tailEnd type="none" w="sm" len="sm"/>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44549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Chronic Absenteeism</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29</a:t>
            </a:fld>
            <a:endParaRPr lang="en-US"/>
          </a:p>
        </p:txBody>
      </p:sp>
    </p:spTree>
    <p:extLst>
      <p:ext uri="{BB962C8B-B14F-4D97-AF65-F5344CB8AC3E}">
        <p14:creationId xmlns:p14="http://schemas.microsoft.com/office/powerpoint/2010/main" val="160362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Accountability-Related Goals </a:t>
            </a:r>
            <a:r>
              <a:rPr lang="en-US" sz="2600" dirty="0" smtClean="0">
                <a:latin typeface="Trebuchet MS" panose="020B0603020202020204" pitchFamily="34" charset="0"/>
              </a:rPr>
              <a:t>(2 </a:t>
            </a:r>
            <a:r>
              <a:rPr lang="en-US" sz="2600" dirty="0">
                <a:latin typeface="Trebuchet MS" panose="020B0603020202020204" pitchFamily="34" charset="0"/>
              </a:rPr>
              <a:t>of </a:t>
            </a:r>
            <a:r>
              <a:rPr lang="en-US" sz="2600" dirty="0" smtClean="0">
                <a:latin typeface="Trebuchet MS" panose="020B0603020202020204" pitchFamily="34" charset="0"/>
              </a:rPr>
              <a:t>4)</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797240"/>
            <a:ext cx="8520525" cy="3416400"/>
          </a:xfrm>
        </p:spPr>
        <p:txBody>
          <a:bodyPr>
            <a:noAutofit/>
          </a:bodyPr>
          <a:lstStyle/>
          <a:p>
            <a:pPr marL="57150" indent="0">
              <a:spcBef>
                <a:spcPts val="750"/>
              </a:spcBef>
              <a:buNone/>
            </a:pPr>
            <a:r>
              <a:rPr lang="en-US" sz="2200" b="1" dirty="0" smtClean="0">
                <a:solidFill>
                  <a:schemeClr val="tx1"/>
                </a:solidFill>
                <a:latin typeface="Trebuchet MS" panose="020B0603020202020204" pitchFamily="34" charset="0"/>
              </a:rPr>
              <a:t>Goal Four:  </a:t>
            </a:r>
            <a:r>
              <a:rPr lang="en-US" sz="2200" dirty="0" smtClean="0">
                <a:solidFill>
                  <a:schemeClr val="tx1"/>
                </a:solidFill>
                <a:latin typeface="Trebuchet MS" panose="020B0603020202020204" pitchFamily="34" charset="0"/>
              </a:rPr>
              <a:t>Ensuring </a:t>
            </a:r>
            <a:r>
              <a:rPr lang="en-US" sz="2200" dirty="0">
                <a:solidFill>
                  <a:schemeClr val="tx1"/>
                </a:solidFill>
                <a:latin typeface="Trebuchet MS" panose="020B0603020202020204" pitchFamily="34" charset="0"/>
              </a:rPr>
              <a:t>that performance measures for public elementary and secondary schools prioritize the attainment of grade-level proficiency and growth during the course of a school year and from school year to school year in reading and mathematics for all students, especially in grades kindergarten through </a:t>
            </a:r>
            <a:r>
              <a:rPr lang="en-US" sz="2200" dirty="0" smtClean="0">
                <a:solidFill>
                  <a:schemeClr val="tx1"/>
                </a:solidFill>
                <a:latin typeface="Trebuchet MS" panose="020B0603020202020204" pitchFamily="34" charset="0"/>
              </a:rPr>
              <a:t>five.</a:t>
            </a:r>
          </a:p>
          <a:p>
            <a:pPr marL="57150" indent="0">
              <a:spcBef>
                <a:spcPts val="750"/>
              </a:spcBef>
              <a:buNone/>
            </a:pPr>
            <a:endParaRPr lang="en-US" sz="2200" dirty="0">
              <a:solidFill>
                <a:srgbClr val="C00000"/>
              </a:solidFill>
              <a:latin typeface="Trebuchet MS" panose="020B0603020202020204" pitchFamily="34" charset="0"/>
            </a:endParaRPr>
          </a:p>
          <a:p>
            <a:pPr marL="57150" indent="0" algn="ctr">
              <a:spcBef>
                <a:spcPts val="750"/>
              </a:spcBef>
              <a:buNone/>
            </a:pPr>
            <a:r>
              <a:rPr lang="en-US" sz="2200" dirty="0" smtClean="0">
                <a:solidFill>
                  <a:schemeClr val="tx1"/>
                </a:solidFill>
                <a:latin typeface="Trebuchet MS" panose="020B0603020202020204" pitchFamily="34" charset="0"/>
              </a:rPr>
              <a:t>(Continued on Slide 3 of 4)</a:t>
            </a:r>
          </a:p>
        </p:txBody>
      </p:sp>
      <p:sp>
        <p:nvSpPr>
          <p:cNvPr id="4" name="Slide Number Placeholder 3"/>
          <p:cNvSpPr>
            <a:spLocks noGrp="1"/>
          </p:cNvSpPr>
          <p:nvPr>
            <p:ph type="sldNum" idx="12"/>
          </p:nvPr>
        </p:nvSpPr>
        <p:spPr/>
        <p:txBody>
          <a:bodyPr/>
          <a:lstStyle/>
          <a:p>
            <a:fld id="{00000000-1234-1234-1234-123412341234}" type="slidenum">
              <a:rPr lang="en-US" smtClean="0"/>
              <a:pPr/>
              <a:t>3</a:t>
            </a:fld>
            <a:endParaRPr lang="en-US"/>
          </a:p>
        </p:txBody>
      </p:sp>
    </p:spTree>
    <p:extLst>
      <p:ext uri="{BB962C8B-B14F-4D97-AF65-F5344CB8AC3E}">
        <p14:creationId xmlns:p14="http://schemas.microsoft.com/office/powerpoint/2010/main" val="4239913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0655985d15_0_0"/>
          <p:cNvSpPr txBox="1">
            <a:spLocks noGrp="1"/>
          </p:cNvSpPr>
          <p:nvPr>
            <p:ph type="title"/>
          </p:nvPr>
        </p:nvSpPr>
        <p:spPr>
          <a:xfrm>
            <a:off x="310896" y="128016"/>
            <a:ext cx="8140050" cy="779625"/>
          </a:xfrm>
          <a:prstGeom prst="rect">
            <a:avLst/>
          </a:prstGeom>
          <a:noFill/>
          <a:ln>
            <a:noFill/>
          </a:ln>
        </p:spPr>
        <p:txBody>
          <a:bodyPr spcFirstLastPara="1" wrap="square" lIns="68569" tIns="34275" rIns="68569" bIns="34275" anchor="ctr" anchorCtr="0">
            <a:normAutofit/>
          </a:bodyPr>
          <a:lstStyle/>
          <a:p>
            <a:r>
              <a:rPr lang="en-US" sz="2600" dirty="0"/>
              <a:t>Chronic Absenteeism Indicator </a:t>
            </a:r>
            <a:endParaRPr sz="2600" dirty="0"/>
          </a:p>
        </p:txBody>
      </p:sp>
      <p:sp>
        <p:nvSpPr>
          <p:cNvPr id="411" name="Google Shape;411;g10655985d15_0_0"/>
          <p:cNvSpPr txBox="1">
            <a:spLocks noGrp="1"/>
          </p:cNvSpPr>
          <p:nvPr>
            <p:ph type="sldNum" idx="12"/>
          </p:nvPr>
        </p:nvSpPr>
        <p:spPr>
          <a:xfrm>
            <a:off x="8492773" y="4636266"/>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30</a:t>
            </a:fld>
            <a:endParaRPr/>
          </a:p>
        </p:txBody>
      </p:sp>
      <p:graphicFrame>
        <p:nvGraphicFramePr>
          <p:cNvPr id="412" name="Google Shape;412;g10655985d15_0_0" descr="All grade levels:  Percent of students who are absent 10% or more of enrolled days&#10;" title="Chronic Absenteeism Descripton"/>
          <p:cNvGraphicFramePr/>
          <p:nvPr>
            <p:extLst>
              <p:ext uri="{D42A27DB-BD31-4B8C-83A1-F6EECF244321}">
                <p14:modId xmlns:p14="http://schemas.microsoft.com/office/powerpoint/2010/main" val="2008711892"/>
              </p:ext>
            </p:extLst>
          </p:nvPr>
        </p:nvGraphicFramePr>
        <p:xfrm>
          <a:off x="310896" y="1226127"/>
          <a:ext cx="8218069" cy="1298415"/>
        </p:xfrm>
        <a:graphic>
          <a:graphicData uri="http://schemas.openxmlformats.org/drawingml/2006/table">
            <a:tbl>
              <a:tblPr firstRow="1">
                <a:noFill/>
              </a:tblPr>
              <a:tblGrid>
                <a:gridCol w="2041725">
                  <a:extLst>
                    <a:ext uri="{9D8B030D-6E8A-4147-A177-3AD203B41FA5}">
                      <a16:colId xmlns:a16="http://schemas.microsoft.com/office/drawing/2014/main" val="20000"/>
                    </a:ext>
                  </a:extLst>
                </a:gridCol>
                <a:gridCol w="6176344">
                  <a:extLst>
                    <a:ext uri="{9D8B030D-6E8A-4147-A177-3AD203B41FA5}">
                      <a16:colId xmlns:a16="http://schemas.microsoft.com/office/drawing/2014/main" val="20001"/>
                    </a:ext>
                  </a:extLst>
                </a:gridCol>
              </a:tblGrid>
              <a:tr h="340090">
                <a:tc>
                  <a:txBody>
                    <a:bodyPr/>
                    <a:lstStyle/>
                    <a:p>
                      <a:pPr marL="0" marR="0" lvl="0" indent="0" algn="l" rtl="0">
                        <a:lnSpc>
                          <a:spcPct val="100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Indicator</a:t>
                      </a:r>
                      <a:endParaRPr sz="1800" u="none" strike="noStrike" cap="none" dirty="0">
                        <a:latin typeface="Trebuchet MS"/>
                        <a:ea typeface="Trebuchet MS"/>
                        <a:cs typeface="Trebuchet MS"/>
                        <a:sym typeface="Trebuchet MS"/>
                      </a:endParaRPr>
                    </a:p>
                  </a:txBody>
                  <a:tcPr marL="68569" marR="68569" marT="68569" marB="685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tc>
                  <a:txBody>
                    <a:bodyPr/>
                    <a:lstStyle/>
                    <a:p>
                      <a:pPr marL="0" marR="0" lvl="0" indent="0" algn="l" rtl="0">
                        <a:lnSpc>
                          <a:spcPct val="114000"/>
                        </a:lnSpc>
                        <a:spcBef>
                          <a:spcPts val="0"/>
                        </a:spcBef>
                        <a:spcAft>
                          <a:spcPts val="0"/>
                        </a:spcAft>
                        <a:buClr>
                          <a:srgbClr val="000000"/>
                        </a:buClr>
                        <a:buSzPts val="2400"/>
                        <a:buFont typeface="Arial"/>
                        <a:buNone/>
                      </a:pPr>
                      <a:r>
                        <a:rPr lang="en-US" sz="1800" u="none" strike="noStrike" cap="none" dirty="0" smtClean="0">
                          <a:latin typeface="Trebuchet MS"/>
                          <a:ea typeface="Trebuchet MS"/>
                          <a:cs typeface="Trebuchet MS"/>
                          <a:sym typeface="Trebuchet MS"/>
                        </a:rPr>
                        <a:t>Elementary, Middle, and High Schools</a:t>
                      </a:r>
                      <a:endParaRPr sz="1800" u="none" strike="noStrike" cap="none" dirty="0">
                        <a:latin typeface="Trebuchet MS"/>
                        <a:ea typeface="Trebuchet MS"/>
                        <a:cs typeface="Trebuchet MS"/>
                        <a:sym typeface="Trebuchet MS"/>
                      </a:endParaRPr>
                    </a:p>
                  </a:txBody>
                  <a:tcPr marL="68569" marR="68569" marT="68569" marB="68569"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extLst>
                  <a:ext uri="{0D108BD9-81ED-4DB2-BD59-A6C34878D82A}">
                    <a16:rowId xmlns:a16="http://schemas.microsoft.com/office/drawing/2014/main" val="10000"/>
                  </a:ext>
                </a:extLst>
              </a:tr>
              <a:tr h="848539">
                <a:tc>
                  <a:txBody>
                    <a:bodyPr/>
                    <a:lstStyle/>
                    <a:p>
                      <a:pPr marL="0" marR="0" lvl="0" indent="0" algn="l" rtl="0">
                        <a:lnSpc>
                          <a:spcPct val="114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Chronic Absenteeism</a:t>
                      </a:r>
                      <a:endParaRPr sz="18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Percent of students who are absent 10% or more of enrolled </a:t>
                      </a:r>
                      <a:r>
                        <a:rPr lang="en-US" sz="1800" u="none" strike="noStrike" cap="none" dirty="0" smtClean="0">
                          <a:latin typeface="Trebuchet MS"/>
                          <a:ea typeface="Trebuchet MS"/>
                          <a:cs typeface="Trebuchet MS"/>
                          <a:sym typeface="Trebuchet MS"/>
                        </a:rPr>
                        <a:t>days.</a:t>
                      </a:r>
                      <a:endParaRPr sz="18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310897" y="2978259"/>
                <a:ext cx="8584026" cy="53912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rPr>
                        <m:t>𝑆𝑡𝑢𝑑𝑒𝑛</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𝑡</m:t>
                          </m:r>
                        </m:e>
                        <m:sup>
                          <m:r>
                            <a:rPr lang="en-US" b="0" i="1" smtClean="0">
                              <a:solidFill>
                                <a:srgbClr val="FF0000"/>
                              </a:solidFill>
                              <a:latin typeface="Cambria Math" panose="02040503050406030204" pitchFamily="18" charset="0"/>
                            </a:rPr>
                            <m:t>′</m:t>
                          </m:r>
                        </m:sup>
                      </m:sSup>
                      <m:r>
                        <a:rPr lang="en-US" b="0" i="1" smtClean="0">
                          <a:solidFill>
                            <a:srgbClr val="FF0000"/>
                          </a:solidFill>
                          <a:latin typeface="Cambria Math" panose="02040503050406030204" pitchFamily="18" charset="0"/>
                        </a:rPr>
                        <m:t>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𝐴𝑏𝑠𝑒𝑛𝑡𝑒𝑒𝑖𝑠𝑚</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𝑅𝑎𝑡𝑒</m:t>
                      </m:r>
                      <m:r>
                        <a:rPr lang="en-US" i="1">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𝑇𝑜𝑡𝑎𝑙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𝑑𝑎𝑦𝑠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𝑎𝑏𝑠𝑒𝑛𝑡</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𝑔𝑖𝑣𝑒𝑛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𝑠𝑐h𝑜𝑜𝑙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𝑦𝑒𝑎𝑟</m:t>
                          </m:r>
                        </m:num>
                        <m:den>
                          <m:r>
                            <a:rPr lang="en-US" b="0" i="1" smtClean="0">
                              <a:solidFill>
                                <a:srgbClr val="FF0000"/>
                              </a:solidFill>
                              <a:latin typeface="Cambria Math" panose="02040503050406030204" pitchFamily="18" charset="0"/>
                            </a:rPr>
                            <m:t>𝑇𝑜𝑡𝑎𝑙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𝑑𝑎𝑦𝑠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𝑚𝑒𝑚𝑏𝑒𝑟𝑠h𝑖𝑝</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𝑔𝑖𝑣𝑒𝑛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𝑠𝑐h𝑜𝑜𝑙</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𝑦𝑒𝑎𝑟</m:t>
                          </m:r>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10897" y="2978259"/>
                <a:ext cx="8584026" cy="539122"/>
              </a:xfrm>
              <a:prstGeom prst="rect">
                <a:avLst/>
              </a:prstGeom>
              <a:blipFill>
                <a:blip r:embed="rId3"/>
                <a:stretch>
                  <a:fillRect b="-5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9354" y="3971098"/>
                <a:ext cx="8353169" cy="5396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solidFill>
                            <a:srgbClr val="FF0000"/>
                          </a:solidFill>
                          <a:latin typeface="Cambria Math" panose="02040503050406030204" pitchFamily="18" charset="0"/>
                        </a:rPr>
                        <m:t>𝐶h𝑟𝑜𝑛𝑖𝑐</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𝐴𝑏𝑒𝑛𝑡𝑒𝑒𝑖𝑠𝑚</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𝑅𝑎𝑡𝑒</m:t>
                      </m:r>
                      <m:r>
                        <a:rPr lang="en-US" i="1">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𝑛𝑢𝑚𝑏𝑒𝑟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𝑜𝑓</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𝑠𝑡𝑢𝑑𝑒𝑛𝑡𝑠</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𝑤h𝑜𝑠𝑒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𝑎𝑏𝑠𝑒𝑛𝑡𝑒𝑒𝑖𝑠𝑚</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𝑟𝑎𝑡𝑒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𝑖𝑠</m:t>
                          </m:r>
                          <m:r>
                            <a:rPr lang="en-US" i="1">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10% </m:t>
                          </m:r>
                        </m:num>
                        <m:den>
                          <m:r>
                            <a:rPr lang="en-US" i="1">
                              <a:solidFill>
                                <a:srgbClr val="FF0000"/>
                              </a:solidFill>
                              <a:latin typeface="Cambria Math" panose="02040503050406030204" pitchFamily="18" charset="0"/>
                            </a:rPr>
                            <m:t>𝐴𝑙𝑙</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𝑠𝑡𝑢𝑑𝑒𝑛𝑡𝑠</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𝑤h𝑜𝑠𝑒</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𝑒𝑛𝑑</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𝑜𝑓</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𝑦𝑒𝑎𝑟</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𝑚𝑒𝑚𝑏𝑒𝑟𝑠h𝑖𝑝</m:t>
                          </m:r>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𝑖𝑠</m:t>
                          </m:r>
                          <m:r>
                            <a:rPr lang="en-US" i="1">
                              <a:solidFill>
                                <a:srgbClr val="FF0000"/>
                              </a:solidFill>
                              <a:latin typeface="Cambria Math" panose="02040503050406030204" pitchFamily="18" charset="0"/>
                            </a:rPr>
                            <m:t> ≥ 50%</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9354" y="3971098"/>
                <a:ext cx="8353169" cy="539635"/>
              </a:xfrm>
              <a:prstGeom prst="rect">
                <a:avLst/>
              </a:prstGeom>
              <a:blipFill>
                <a:blip r:embed="rId4"/>
                <a:stretch>
                  <a:fillRect b="-4494"/>
                </a:stretch>
              </a:blipFill>
            </p:spPr>
            <p:txBody>
              <a:bodyPr/>
              <a:lstStyle/>
              <a:p>
                <a:r>
                  <a:rPr lang="en-US">
                    <a:noFill/>
                  </a:rPr>
                  <a:t> </a:t>
                </a:r>
              </a:p>
            </p:txBody>
          </p:sp>
        </mc:Fallback>
      </mc:AlternateContent>
    </p:spTree>
    <p:extLst>
      <p:ext uri="{BB962C8B-B14F-4D97-AF65-F5344CB8AC3E}">
        <p14:creationId xmlns:p14="http://schemas.microsoft.com/office/powerpoint/2010/main" val="3521536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0631dc9199_0_105"/>
          <p:cNvSpPr txBox="1">
            <a:spLocks noGrp="1"/>
          </p:cNvSpPr>
          <p:nvPr>
            <p:ph type="title"/>
          </p:nvPr>
        </p:nvSpPr>
        <p:spPr>
          <a:xfrm>
            <a:off x="310896" y="128016"/>
            <a:ext cx="8706705" cy="779625"/>
          </a:xfrm>
          <a:prstGeom prst="rect">
            <a:avLst/>
          </a:prstGeom>
          <a:noFill/>
          <a:ln>
            <a:noFill/>
          </a:ln>
        </p:spPr>
        <p:txBody>
          <a:bodyPr spcFirstLastPara="1" wrap="square" lIns="68569" tIns="34275" rIns="68569" bIns="34275" anchor="ctr" anchorCtr="0">
            <a:noAutofit/>
          </a:bodyPr>
          <a:lstStyle/>
          <a:p>
            <a:pPr>
              <a:buSzPct val="111111"/>
            </a:pPr>
            <a:r>
              <a:rPr lang="en-US" sz="2600" dirty="0"/>
              <a:t>Chronic Absenteeism </a:t>
            </a:r>
            <a:r>
              <a:rPr lang="en-US" sz="2600" dirty="0" smtClean="0"/>
              <a:t>Performance Level Descriptors</a:t>
            </a:r>
            <a:endParaRPr sz="2600" dirty="0"/>
          </a:p>
        </p:txBody>
      </p:sp>
      <p:sp>
        <p:nvSpPr>
          <p:cNvPr id="452" name="Google Shape;452;g10631dc9199_0_105"/>
          <p:cNvSpPr txBox="1">
            <a:spLocks noGrp="1"/>
          </p:cNvSpPr>
          <p:nvPr>
            <p:ph type="sldNum" idx="12"/>
          </p:nvPr>
        </p:nvSpPr>
        <p:spPr>
          <a:xfrm>
            <a:off x="8426042" y="4656987"/>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31</a:t>
            </a:fld>
            <a:endParaRPr/>
          </a:p>
        </p:txBody>
      </p:sp>
      <p:graphicFrame>
        <p:nvGraphicFramePr>
          <p:cNvPr id="2" name="Table 1"/>
          <p:cNvGraphicFramePr>
            <a:graphicFrameLocks noGrp="1"/>
          </p:cNvGraphicFramePr>
          <p:nvPr>
            <p:extLst>
              <p:ext uri="{D42A27DB-BD31-4B8C-83A1-F6EECF244321}">
                <p14:modId xmlns:p14="http://schemas.microsoft.com/office/powerpoint/2010/main" val="967505340"/>
              </p:ext>
            </p:extLst>
          </p:nvPr>
        </p:nvGraphicFramePr>
        <p:xfrm>
          <a:off x="310896" y="960120"/>
          <a:ext cx="8256285" cy="3890672"/>
        </p:xfrm>
        <a:graphic>
          <a:graphicData uri="http://schemas.openxmlformats.org/drawingml/2006/table">
            <a:tbl>
              <a:tblPr firstRow="1"/>
              <a:tblGrid>
                <a:gridCol w="2965630">
                  <a:extLst>
                    <a:ext uri="{9D8B030D-6E8A-4147-A177-3AD203B41FA5}">
                      <a16:colId xmlns:a16="http://schemas.microsoft.com/office/drawing/2014/main" val="809673534"/>
                    </a:ext>
                  </a:extLst>
                </a:gridCol>
                <a:gridCol w="5290655">
                  <a:extLst>
                    <a:ext uri="{9D8B030D-6E8A-4147-A177-3AD203B41FA5}">
                      <a16:colId xmlns:a16="http://schemas.microsoft.com/office/drawing/2014/main" val="2735069814"/>
                    </a:ext>
                  </a:extLst>
                </a:gridCol>
              </a:tblGrid>
              <a:tr h="112117">
                <a:tc>
                  <a:txBody>
                    <a:bodyPr/>
                    <a:lstStyle/>
                    <a:p>
                      <a:pPr algn="ctr"/>
                      <a:r>
                        <a:rPr lang="en-US" sz="1600" b="1" dirty="0" smtClean="0">
                          <a:effectLst/>
                          <a:latin typeface="Trebuchet MS" panose="020B0603020202020204" pitchFamily="34" charset="0"/>
                        </a:rPr>
                        <a:t>Level</a:t>
                      </a:r>
                      <a:endParaRPr lang="en-US" sz="1600" b="1" dirty="0">
                        <a:effectLst/>
                        <a:latin typeface="Trebuchet MS" panose="020B0603020202020204" pitchFamily="34"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600" b="1" dirty="0" smtClean="0">
                          <a:effectLst/>
                          <a:latin typeface="Trebuchet MS" panose="020B0603020202020204" pitchFamily="34" charset="0"/>
                          <a:ea typeface="Times New Roman" panose="02020603050405020304" pitchFamily="18" charset="0"/>
                        </a:rPr>
                        <a:t>Description</a:t>
                      </a:r>
                      <a:endParaRPr lang="en-US" sz="1600" b="1"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133392"/>
                  </a:ext>
                </a:extLst>
              </a:tr>
              <a:tr h="374671">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ONE</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imes New Roman" panose="02020603050405020304" pitchFamily="18" charset="0"/>
                        </a:rPr>
                        <a:t>Meets or exceeds state standard or sufficient improvement</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u="none" strike="noStrike" cap="none" dirty="0" smtClean="0">
                          <a:solidFill>
                            <a:schemeClr val="dk1"/>
                          </a:solidFill>
                          <a:latin typeface="Trebuchet MS" panose="020B0603020202020204" pitchFamily="34" charset="0"/>
                          <a:ea typeface="Tahoma"/>
                          <a:cs typeface="Tahoma"/>
                          <a:sym typeface="Tahoma"/>
                        </a:rPr>
                        <a:t>Current or cumulative three-year rate is </a:t>
                      </a:r>
                      <a:r>
                        <a:rPr lang="en-US" sz="1600" b="1" u="none" strike="noStrike" cap="none" dirty="0" smtClean="0">
                          <a:solidFill>
                            <a:srgbClr val="C00000"/>
                          </a:solidFill>
                          <a:latin typeface="Trebuchet MS" panose="020B0603020202020204" pitchFamily="34" charset="0"/>
                          <a:ea typeface="Tahoma"/>
                          <a:cs typeface="Tahoma"/>
                          <a:sym typeface="Tahoma"/>
                        </a:rPr>
                        <a:t>15% or lower </a:t>
                      </a:r>
                      <a:r>
                        <a:rPr lang="en-US" sz="1600" u="sng" strike="noStrike" cap="none" dirty="0" smtClean="0">
                          <a:solidFill>
                            <a:schemeClr val="dk1"/>
                          </a:solidFill>
                          <a:latin typeface="Trebuchet MS" panose="020B0603020202020204" pitchFamily="34" charset="0"/>
                          <a:ea typeface="Tahoma"/>
                          <a:cs typeface="Tahoma"/>
                          <a:sym typeface="Tahoma"/>
                        </a:rPr>
                        <a:t>OR</a:t>
                      </a:r>
                      <a:r>
                        <a:rPr lang="en-US" sz="1600" u="none" strike="noStrike" cap="none" dirty="0" smtClean="0">
                          <a:solidFill>
                            <a:schemeClr val="dk1"/>
                          </a:solidFill>
                          <a:latin typeface="Trebuchet MS" panose="020B0603020202020204" pitchFamily="34" charset="0"/>
                          <a:ea typeface="Tahoma"/>
                          <a:cs typeface="Tahoma"/>
                          <a:sym typeface="Tahoma"/>
                        </a:rPr>
                        <a:t> Current year rate is in </a:t>
                      </a:r>
                      <a:r>
                        <a:rPr lang="en-US" sz="1600" dirty="0" smtClean="0">
                          <a:solidFill>
                            <a:schemeClr val="dk1"/>
                          </a:solidFill>
                          <a:latin typeface="Trebuchet MS" panose="020B0603020202020204" pitchFamily="34" charset="0"/>
                          <a:ea typeface="Tahoma"/>
                          <a:cs typeface="Tahoma"/>
                          <a:sym typeface="Tahoma"/>
                        </a:rPr>
                        <a:t>Level Two</a:t>
                      </a:r>
                      <a:r>
                        <a:rPr lang="en-US" sz="1600" u="none" strike="noStrike" cap="none" dirty="0" smtClean="0">
                          <a:solidFill>
                            <a:schemeClr val="dk1"/>
                          </a:solidFill>
                          <a:latin typeface="Trebuchet MS" panose="020B0603020202020204" pitchFamily="34" charset="0"/>
                          <a:ea typeface="Tahoma"/>
                          <a:cs typeface="Tahoma"/>
                          <a:sym typeface="Tahoma"/>
                        </a:rPr>
                        <a:t> range and decreased rate by at least</a:t>
                      </a:r>
                      <a:r>
                        <a:rPr lang="en-US" sz="1600" u="none" strike="noStrike" cap="none" baseline="0" dirty="0" smtClean="0">
                          <a:solidFill>
                            <a:schemeClr val="dk1"/>
                          </a:solidFill>
                          <a:latin typeface="Trebuchet MS" panose="020B0603020202020204" pitchFamily="34" charset="0"/>
                          <a:ea typeface="Tahoma"/>
                          <a:cs typeface="Tahoma"/>
                          <a:sym typeface="Tahoma"/>
                        </a:rPr>
                        <a:t> </a:t>
                      </a:r>
                      <a:r>
                        <a:rPr lang="en-US" sz="1600" u="none" strike="noStrike" cap="none" dirty="0" smtClean="0">
                          <a:solidFill>
                            <a:schemeClr val="dk1"/>
                          </a:solidFill>
                          <a:latin typeface="Trebuchet MS" panose="020B0603020202020204" pitchFamily="34" charset="0"/>
                          <a:ea typeface="Tahoma"/>
                          <a:cs typeface="Tahoma"/>
                          <a:sym typeface="Tahoma"/>
                        </a:rPr>
                        <a:t>10% (R10) from previous year.</a:t>
                      </a: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547640"/>
                  </a:ext>
                </a:extLst>
              </a:tr>
              <a:tr h="367742">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TWO</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imes New Roman" panose="02020603050405020304" pitchFamily="18" charset="0"/>
                        </a:rPr>
                        <a:t>Near state standard or sufficient improvement</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u="none" strike="noStrike" cap="none" dirty="0" smtClean="0">
                          <a:solidFill>
                            <a:schemeClr val="dk1"/>
                          </a:solidFill>
                          <a:latin typeface="Trebuchet MS" panose="020B0603020202020204" pitchFamily="34" charset="0"/>
                          <a:ea typeface="Tahoma"/>
                          <a:cs typeface="Tahoma"/>
                          <a:sym typeface="Tahoma"/>
                        </a:rPr>
                        <a:t>Current year or cumulative three-year rate is </a:t>
                      </a:r>
                      <a:r>
                        <a:rPr lang="en-US" sz="1600" b="1" u="none" strike="noStrike" cap="none" dirty="0" smtClean="0">
                          <a:solidFill>
                            <a:srgbClr val="C00000"/>
                          </a:solidFill>
                          <a:latin typeface="Trebuchet MS" panose="020B0603020202020204" pitchFamily="34" charset="0"/>
                          <a:ea typeface="Tahoma"/>
                          <a:cs typeface="Tahoma"/>
                          <a:sym typeface="Tahoma"/>
                        </a:rPr>
                        <a:t>greater than 15% but less than or equal to 25%</a:t>
                      </a:r>
                      <a:r>
                        <a:rPr lang="en-US" sz="1600" u="none" strike="noStrike" cap="none" dirty="0" smtClean="0">
                          <a:solidFill>
                            <a:srgbClr val="C00000"/>
                          </a:solidFill>
                          <a:latin typeface="Trebuchet MS" panose="020B0603020202020204" pitchFamily="34" charset="0"/>
                          <a:ea typeface="Tahoma"/>
                          <a:cs typeface="Tahoma"/>
                          <a:sym typeface="Tahoma"/>
                        </a:rPr>
                        <a:t> </a:t>
                      </a:r>
                      <a:r>
                        <a:rPr lang="en-US" sz="1600" u="sng" strike="noStrike" cap="none" dirty="0" smtClean="0">
                          <a:solidFill>
                            <a:schemeClr val="dk1"/>
                          </a:solidFill>
                          <a:latin typeface="Trebuchet MS" panose="020B0603020202020204" pitchFamily="34" charset="0"/>
                          <a:ea typeface="Tahoma"/>
                          <a:cs typeface="Tahoma"/>
                          <a:sym typeface="Tahoma"/>
                        </a:rPr>
                        <a:t>OR</a:t>
                      </a:r>
                      <a:r>
                        <a:rPr lang="en-US" sz="1600" u="none" strike="noStrike" cap="none" dirty="0" smtClean="0">
                          <a:solidFill>
                            <a:schemeClr val="dk1"/>
                          </a:solidFill>
                          <a:latin typeface="Trebuchet MS" panose="020B0603020202020204" pitchFamily="34" charset="0"/>
                          <a:ea typeface="Tahoma"/>
                          <a:cs typeface="Tahoma"/>
                          <a:sym typeface="Tahoma"/>
                        </a:rPr>
                        <a:t> </a:t>
                      </a:r>
                    </a:p>
                    <a:p>
                      <a:pPr marL="0" marR="0" lvl="0" indent="0" algn="l" rtl="0">
                        <a:lnSpc>
                          <a:spcPct val="115000"/>
                        </a:lnSpc>
                        <a:spcBef>
                          <a:spcPts val="0"/>
                        </a:spcBef>
                        <a:spcAft>
                          <a:spcPts val="0"/>
                        </a:spcAft>
                        <a:buClr>
                          <a:srgbClr val="000000"/>
                        </a:buClr>
                        <a:buSzPts val="2200"/>
                        <a:buFont typeface="Arial"/>
                        <a:buNone/>
                      </a:pPr>
                      <a:r>
                        <a:rPr lang="en-US" sz="1600" u="none" strike="noStrike" cap="none" dirty="0" smtClean="0">
                          <a:solidFill>
                            <a:schemeClr val="dk1"/>
                          </a:solidFill>
                          <a:latin typeface="Trebuchet MS" panose="020B0603020202020204" pitchFamily="34" charset="0"/>
                          <a:ea typeface="Tahoma"/>
                          <a:cs typeface="Tahoma"/>
                          <a:sym typeface="Tahoma"/>
                        </a:rPr>
                        <a:t>Current year rate is in level three range and decreased rate by at least 10% (R10) from previous year.</a:t>
                      </a: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080372"/>
                  </a:ext>
                </a:extLst>
              </a:tr>
              <a:tr h="974269">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THREE</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ahoma" panose="020B0604030504040204" pitchFamily="34" charset="0"/>
                        </a:rPr>
                        <a:t>School demonstrated performance below the benchmarks for Level One and Level Two.</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u="none" strike="noStrike" cap="none" dirty="0" smtClean="0">
                          <a:solidFill>
                            <a:schemeClr val="dk1"/>
                          </a:solidFill>
                          <a:latin typeface="Trebuchet MS" panose="020B0603020202020204" pitchFamily="34" charset="0"/>
                          <a:ea typeface="Tahoma"/>
                          <a:cs typeface="Tahoma"/>
                          <a:sym typeface="Tahoma"/>
                        </a:rPr>
                        <a:t>Current year or cumulative three- year rate is </a:t>
                      </a:r>
                      <a:r>
                        <a:rPr lang="en-US" sz="1600" b="1" u="none" strike="noStrike" cap="none" dirty="0" smtClean="0">
                          <a:solidFill>
                            <a:srgbClr val="C00000"/>
                          </a:solidFill>
                          <a:latin typeface="Trebuchet MS" panose="020B0603020202020204" pitchFamily="34" charset="0"/>
                          <a:ea typeface="Tahoma"/>
                          <a:cs typeface="Tahoma"/>
                          <a:sym typeface="Tahoma"/>
                        </a:rPr>
                        <a:t>more than 25%</a:t>
                      </a:r>
                      <a:r>
                        <a:rPr lang="en-US" sz="1600" u="none" strike="noStrike" cap="none" dirty="0" smtClean="0">
                          <a:solidFill>
                            <a:schemeClr val="dk1"/>
                          </a:solidFill>
                          <a:latin typeface="Trebuchet MS" panose="020B0603020202020204" pitchFamily="34" charset="0"/>
                          <a:ea typeface="Tahoma"/>
                          <a:cs typeface="Tahoma"/>
                          <a:sym typeface="Tahoma"/>
                        </a:rPr>
                        <a:t> </a:t>
                      </a:r>
                      <a:r>
                        <a:rPr lang="en-US" sz="1600" u="sng" strike="noStrike" cap="none" dirty="0" smtClean="0">
                          <a:solidFill>
                            <a:schemeClr val="dk1"/>
                          </a:solidFill>
                          <a:latin typeface="Trebuchet MS" panose="020B0603020202020204" pitchFamily="34" charset="0"/>
                          <a:ea typeface="Tahoma"/>
                          <a:cs typeface="Tahoma"/>
                          <a:sym typeface="Tahoma"/>
                        </a:rPr>
                        <a:t>OR</a:t>
                      </a:r>
                    </a:p>
                    <a:p>
                      <a:pPr marL="0" marR="0" lvl="0" indent="0" algn="l" rtl="0">
                        <a:lnSpc>
                          <a:spcPct val="115000"/>
                        </a:lnSpc>
                        <a:spcBef>
                          <a:spcPts val="0"/>
                        </a:spcBef>
                        <a:spcAft>
                          <a:spcPts val="0"/>
                        </a:spcAft>
                        <a:buClr>
                          <a:srgbClr val="000000"/>
                        </a:buClr>
                        <a:buSzPts val="2200"/>
                        <a:buFont typeface="Arial"/>
                        <a:buNone/>
                      </a:pPr>
                      <a:r>
                        <a:rPr lang="en-US" sz="1600" u="none" strike="noStrike" cap="none" dirty="0" smtClean="0">
                          <a:solidFill>
                            <a:schemeClr val="dk1"/>
                          </a:solidFill>
                          <a:latin typeface="Trebuchet MS" panose="020B0603020202020204" pitchFamily="34" charset="0"/>
                          <a:ea typeface="Tahoma"/>
                          <a:cs typeface="Tahoma"/>
                          <a:sym typeface="Tahoma"/>
                        </a:rPr>
                        <a:t>School has stayed at a </a:t>
                      </a:r>
                      <a:r>
                        <a:rPr lang="en-US" sz="1600" dirty="0" smtClean="0">
                          <a:solidFill>
                            <a:schemeClr val="dk1"/>
                          </a:solidFill>
                          <a:latin typeface="Trebuchet MS" panose="020B0603020202020204" pitchFamily="34" charset="0"/>
                          <a:ea typeface="Tahoma"/>
                          <a:cs typeface="Tahoma"/>
                          <a:sym typeface="Tahoma"/>
                        </a:rPr>
                        <a:t>Level Two</a:t>
                      </a:r>
                      <a:r>
                        <a:rPr lang="en-US" sz="1600" u="none" strike="noStrike" cap="none" dirty="0" smtClean="0">
                          <a:solidFill>
                            <a:schemeClr val="dk1"/>
                          </a:solidFill>
                          <a:latin typeface="Trebuchet MS" panose="020B0603020202020204" pitchFamily="34" charset="0"/>
                          <a:ea typeface="Tahoma"/>
                          <a:cs typeface="Tahoma"/>
                          <a:sym typeface="Tahoma"/>
                        </a:rPr>
                        <a:t> or three through four consecutive years. </a:t>
                      </a:r>
                      <a:r>
                        <a:rPr lang="en-US" sz="1600" dirty="0" smtClean="0">
                          <a:solidFill>
                            <a:schemeClr val="dk1"/>
                          </a:solidFill>
                          <a:latin typeface="Trebuchet MS" panose="020B0603020202020204" pitchFamily="34" charset="0"/>
                          <a:ea typeface="Tahoma"/>
                          <a:cs typeface="Tahoma"/>
                          <a:sym typeface="Tahoma"/>
                        </a:rPr>
                        <a:t>(Level Three - 4 Years Rating)</a:t>
                      </a: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85016"/>
                  </a:ext>
                </a:extLst>
              </a:tr>
            </a:tbl>
          </a:graphicData>
        </a:graphic>
      </p:graphicFrame>
    </p:spTree>
    <p:extLst>
      <p:ext uri="{BB962C8B-B14F-4D97-AF65-F5344CB8AC3E}">
        <p14:creationId xmlns:p14="http://schemas.microsoft.com/office/powerpoint/2010/main" val="2327198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lnSpc>
                <a:spcPct val="114000"/>
              </a:lnSpc>
              <a:spcBef>
                <a:spcPts val="750"/>
              </a:spcBef>
            </a:pPr>
            <a:r>
              <a:rPr lang="en-US" dirty="0" smtClean="0">
                <a:solidFill>
                  <a:schemeClr val="tx1"/>
                </a:solidFill>
              </a:rPr>
              <a:t>For schools with a grade 12:</a:t>
            </a:r>
            <a:br>
              <a:rPr lang="en-US" dirty="0" smtClean="0">
                <a:solidFill>
                  <a:schemeClr val="tx1"/>
                </a:solidFill>
              </a:rPr>
            </a:br>
            <a:r>
              <a:rPr lang="en-US" dirty="0" smtClean="0"/>
              <a:t>Graduation and Completion Index (GCI);</a:t>
            </a:r>
            <a:br>
              <a:rPr lang="en-US" dirty="0" smtClean="0"/>
            </a:br>
            <a:r>
              <a:rPr lang="en-US" dirty="0" smtClean="0"/>
              <a:t>Dropout Rate; </a:t>
            </a:r>
            <a:br>
              <a:rPr lang="en-US" dirty="0" smtClean="0"/>
            </a:br>
            <a:r>
              <a:rPr lang="en-US" dirty="0" smtClean="0"/>
              <a:t>College, Career, and Civic Readiness Index (CCCRI)</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32</a:t>
            </a:fld>
            <a:endParaRPr lang="en-US"/>
          </a:p>
        </p:txBody>
      </p:sp>
    </p:spTree>
    <p:extLst>
      <p:ext uri="{BB962C8B-B14F-4D97-AF65-F5344CB8AC3E}">
        <p14:creationId xmlns:p14="http://schemas.microsoft.com/office/powerpoint/2010/main" val="17499183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fb02c719fe_0_93"/>
          <p:cNvSpPr txBox="1">
            <a:spLocks noGrp="1"/>
          </p:cNvSpPr>
          <p:nvPr>
            <p:ph type="title" idx="4294967295"/>
          </p:nvPr>
        </p:nvSpPr>
        <p:spPr>
          <a:xfrm>
            <a:off x="310896" y="128016"/>
            <a:ext cx="8140050" cy="779625"/>
          </a:xfrm>
          <a:prstGeom prst="rect">
            <a:avLst/>
          </a:prstGeom>
          <a:noFill/>
          <a:ln>
            <a:noFill/>
          </a:ln>
        </p:spPr>
        <p:txBody>
          <a:bodyPr spcFirstLastPara="1" wrap="square" lIns="91425" tIns="91425" rIns="91425" bIns="91425" anchor="t" anchorCtr="0">
            <a:normAutofit fontScale="90000"/>
          </a:bodyPr>
          <a:lstStyle/>
          <a:p>
            <a:pPr>
              <a:buSzPts val="3700"/>
            </a:pPr>
            <a:r>
              <a:rPr lang="en-US" sz="2600" dirty="0" smtClean="0">
                <a:latin typeface="Trebuchet MS" panose="020B0603020202020204" pitchFamily="34" charset="0"/>
                <a:ea typeface="Tahoma"/>
                <a:cs typeface="Tahoma"/>
                <a:sym typeface="Tahoma"/>
              </a:rPr>
              <a:t>Graduation and Completion Index </a:t>
            </a:r>
            <a:r>
              <a:rPr lang="en-US" sz="2600" dirty="0">
                <a:latin typeface="Trebuchet MS" panose="020B0603020202020204" pitchFamily="34" charset="0"/>
                <a:ea typeface="Tahoma"/>
                <a:cs typeface="Tahoma"/>
                <a:sym typeface="Tahoma"/>
              </a:rPr>
              <a:t>and Dropout Indicators </a:t>
            </a:r>
            <a:endParaRPr sz="2600" dirty="0">
              <a:latin typeface="Trebuchet MS" panose="020B0603020202020204" pitchFamily="34" charset="0"/>
              <a:ea typeface="Tahoma"/>
              <a:cs typeface="Tahoma"/>
              <a:sym typeface="Tahoma"/>
            </a:endParaRPr>
          </a:p>
        </p:txBody>
      </p:sp>
      <p:graphicFrame>
        <p:nvGraphicFramePr>
          <p:cNvPr id="491" name="Google Shape;491;gfb02c719fe_0_93" descr="GCI: Weighted value based on outcomes for the adjusted on-time graduation cohort and carry-over students &#10;Dropout Rate:&#10;Any student who is a “dropout” or “unconfirmed” in the On-time Graduation Cohort divided by the Number of Students in the On-time Graduation Cohort &#10;&#10;" title="describes GCI and drop out indicators"/>
          <p:cNvGraphicFramePr/>
          <p:nvPr>
            <p:extLst>
              <p:ext uri="{D42A27DB-BD31-4B8C-83A1-F6EECF244321}">
                <p14:modId xmlns:p14="http://schemas.microsoft.com/office/powerpoint/2010/main" val="4055730874"/>
              </p:ext>
            </p:extLst>
          </p:nvPr>
        </p:nvGraphicFramePr>
        <p:xfrm>
          <a:off x="310896" y="795528"/>
          <a:ext cx="7772175" cy="3936164"/>
        </p:xfrm>
        <a:graphic>
          <a:graphicData uri="http://schemas.openxmlformats.org/drawingml/2006/table">
            <a:tbl>
              <a:tblPr firstRow="1">
                <a:noFill/>
              </a:tblPr>
              <a:tblGrid>
                <a:gridCol w="3358125">
                  <a:extLst>
                    <a:ext uri="{9D8B030D-6E8A-4147-A177-3AD203B41FA5}">
                      <a16:colId xmlns:a16="http://schemas.microsoft.com/office/drawing/2014/main" val="20000"/>
                    </a:ext>
                  </a:extLst>
                </a:gridCol>
                <a:gridCol w="4414050">
                  <a:extLst>
                    <a:ext uri="{9D8B030D-6E8A-4147-A177-3AD203B41FA5}">
                      <a16:colId xmlns:a16="http://schemas.microsoft.com/office/drawing/2014/main" val="20001"/>
                    </a:ext>
                  </a:extLst>
                </a:gridCol>
              </a:tblGrid>
              <a:tr h="745650">
                <a:tc>
                  <a:txBody>
                    <a:bodyPr/>
                    <a:lstStyle/>
                    <a:p>
                      <a:pPr marL="0" marR="0" lvl="0" indent="0" algn="l" rtl="0">
                        <a:lnSpc>
                          <a:spcPct val="100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Indicator</a:t>
                      </a:r>
                      <a:endParaRPr sz="18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High Schools</a:t>
                      </a:r>
                      <a:endParaRPr sz="180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lt2"/>
                    </a:solidFill>
                  </a:tcPr>
                </a:tc>
                <a:extLst>
                  <a:ext uri="{0D108BD9-81ED-4DB2-BD59-A6C34878D82A}">
                    <a16:rowId xmlns:a16="http://schemas.microsoft.com/office/drawing/2014/main" val="10000"/>
                  </a:ext>
                </a:extLst>
              </a:tr>
              <a:tr h="925088">
                <a:tc>
                  <a:txBody>
                    <a:bodyPr/>
                    <a:lstStyle/>
                    <a:p>
                      <a:pPr marL="0" marR="0" lvl="0" indent="0" algn="l" rtl="0">
                        <a:lnSpc>
                          <a:spcPct val="114000"/>
                        </a:lnSpc>
                        <a:spcBef>
                          <a:spcPts val="750"/>
                        </a:spcBef>
                        <a:spcAft>
                          <a:spcPts val="0"/>
                        </a:spcAft>
                        <a:buClr>
                          <a:srgbClr val="000000"/>
                        </a:buClr>
                        <a:buSzPts val="2400"/>
                        <a:buFont typeface="Arial"/>
                        <a:buNone/>
                      </a:pPr>
                      <a:r>
                        <a:rPr lang="en-US" sz="1800" b="0" u="none" strike="noStrike" cap="none" dirty="0">
                          <a:latin typeface="Trebuchet MS"/>
                          <a:ea typeface="Trebuchet MS"/>
                          <a:cs typeface="Trebuchet MS"/>
                          <a:sym typeface="Trebuchet MS"/>
                        </a:rPr>
                        <a:t>Graduation </a:t>
                      </a:r>
                      <a:r>
                        <a:rPr lang="en-US" sz="1800" b="0" u="none" strike="noStrike" cap="none" dirty="0" smtClean="0">
                          <a:latin typeface="Trebuchet MS"/>
                          <a:ea typeface="Trebuchet MS"/>
                          <a:cs typeface="Trebuchet MS"/>
                          <a:sym typeface="Trebuchet MS"/>
                        </a:rPr>
                        <a:t>and Completion </a:t>
                      </a:r>
                      <a:r>
                        <a:rPr lang="en-US" sz="1800" b="0" u="none" strike="noStrike" cap="none" dirty="0">
                          <a:latin typeface="Trebuchet MS"/>
                          <a:ea typeface="Trebuchet MS"/>
                          <a:cs typeface="Trebuchet MS"/>
                          <a:sym typeface="Trebuchet MS"/>
                        </a:rPr>
                        <a:t>Index (GCI</a:t>
                      </a:r>
                      <a:r>
                        <a:rPr lang="en-US" sz="1800" b="0" u="none" strike="noStrike" cap="none" dirty="0" smtClean="0">
                          <a:latin typeface="Trebuchet MS"/>
                          <a:ea typeface="Trebuchet MS"/>
                          <a:cs typeface="Trebuchet MS"/>
                          <a:sym typeface="Trebuchet MS"/>
                        </a:rPr>
                        <a:t>)</a:t>
                      </a:r>
                      <a:endParaRPr sz="1800" b="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750"/>
                        </a:spcBef>
                        <a:spcAft>
                          <a:spcPts val="0"/>
                        </a:spcAft>
                        <a:buClr>
                          <a:srgbClr val="000000"/>
                        </a:buClr>
                        <a:buSzPts val="2400"/>
                        <a:buFont typeface="Arial"/>
                        <a:buNone/>
                      </a:pPr>
                      <a:r>
                        <a:rPr lang="en-US" sz="1800" b="0" u="none" strike="noStrike" cap="none" dirty="0">
                          <a:latin typeface="Trebuchet MS"/>
                          <a:ea typeface="Trebuchet MS"/>
                          <a:cs typeface="Trebuchet MS"/>
                          <a:sym typeface="Trebuchet MS"/>
                        </a:rPr>
                        <a:t>Weighted </a:t>
                      </a:r>
                      <a:r>
                        <a:rPr lang="en-US" sz="1800" b="0" u="none" strike="noStrike" cap="none" dirty="0" smtClean="0">
                          <a:latin typeface="Trebuchet MS"/>
                          <a:ea typeface="Trebuchet MS"/>
                          <a:cs typeface="Trebuchet MS"/>
                          <a:sym typeface="Trebuchet MS"/>
                        </a:rPr>
                        <a:t>value </a:t>
                      </a:r>
                      <a:r>
                        <a:rPr lang="en-US" sz="1800" b="0" u="none" strike="noStrike" cap="none" dirty="0">
                          <a:latin typeface="Trebuchet MS"/>
                          <a:ea typeface="Trebuchet MS"/>
                          <a:cs typeface="Trebuchet MS"/>
                          <a:sym typeface="Trebuchet MS"/>
                        </a:rPr>
                        <a:t>based on outcomes for the adjusted </a:t>
                      </a:r>
                      <a:r>
                        <a:rPr lang="en-US" sz="1800" b="0" u="none" strike="noStrike" cap="none" dirty="0" smtClean="0">
                          <a:latin typeface="Trebuchet MS"/>
                          <a:ea typeface="Trebuchet MS"/>
                          <a:cs typeface="Trebuchet MS"/>
                          <a:sym typeface="Trebuchet MS"/>
                        </a:rPr>
                        <a:t>on-time graduation cohort plus carry-over students. </a:t>
                      </a:r>
                      <a:endParaRPr sz="1800" b="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98419">
                <a:tc>
                  <a:txBody>
                    <a:bodyPr/>
                    <a:lstStyle/>
                    <a:p>
                      <a:pPr marL="0" marR="0" lvl="0" indent="0" algn="l" rtl="0">
                        <a:lnSpc>
                          <a:spcPct val="114000"/>
                        </a:lnSpc>
                        <a:spcBef>
                          <a:spcPts val="750"/>
                        </a:spcBef>
                        <a:spcAft>
                          <a:spcPts val="0"/>
                        </a:spcAft>
                        <a:buClr>
                          <a:srgbClr val="000000"/>
                        </a:buClr>
                        <a:buSzPts val="2400"/>
                        <a:buFont typeface="Arial"/>
                        <a:buNone/>
                      </a:pPr>
                      <a:r>
                        <a:rPr lang="en-US" sz="1800" b="0" u="none" strike="noStrike" cap="none" dirty="0">
                          <a:latin typeface="Trebuchet MS"/>
                          <a:ea typeface="Trebuchet MS"/>
                          <a:cs typeface="Trebuchet MS"/>
                          <a:sym typeface="Trebuchet MS"/>
                        </a:rPr>
                        <a:t>Dropout </a:t>
                      </a:r>
                      <a:r>
                        <a:rPr lang="en-US" sz="1800" b="0" u="none" strike="noStrike" cap="none" dirty="0" smtClean="0">
                          <a:latin typeface="Trebuchet MS"/>
                          <a:ea typeface="Trebuchet MS"/>
                          <a:cs typeface="Trebuchet MS"/>
                          <a:sym typeface="Trebuchet MS"/>
                        </a:rPr>
                        <a:t>Rate</a:t>
                      </a:r>
                      <a:endParaRPr sz="1800" b="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14000"/>
                        </a:lnSpc>
                        <a:spcBef>
                          <a:spcPts val="750"/>
                        </a:spcBef>
                        <a:spcAft>
                          <a:spcPts val="0"/>
                        </a:spcAft>
                        <a:buClr>
                          <a:srgbClr val="000000"/>
                        </a:buClr>
                        <a:buSzPts val="2400"/>
                        <a:buFont typeface="Arial"/>
                        <a:buNone/>
                      </a:pPr>
                      <a:r>
                        <a:rPr lang="en-US" sz="1800" b="0" u="none" strike="noStrike" cap="none" dirty="0" smtClean="0">
                          <a:latin typeface="Trebuchet MS"/>
                          <a:ea typeface="Trebuchet MS"/>
                          <a:cs typeface="Trebuchet MS"/>
                          <a:sym typeface="Trebuchet MS"/>
                        </a:rPr>
                        <a:t>Dropout Rate</a:t>
                      </a:r>
                      <a:r>
                        <a:rPr lang="en-US" sz="1800" b="0" u="none" strike="noStrike" cap="none" dirty="0">
                          <a:latin typeface="Trebuchet MS"/>
                          <a:ea typeface="Trebuchet MS"/>
                          <a:cs typeface="Trebuchet MS"/>
                          <a:sym typeface="Trebuchet MS"/>
                        </a:rPr>
                        <a:t>:</a:t>
                      </a:r>
                      <a:endParaRPr sz="1800" b="0" u="none" strike="noStrike" cap="none" dirty="0">
                        <a:latin typeface="Trebuchet MS"/>
                        <a:ea typeface="Trebuchet MS"/>
                        <a:cs typeface="Trebuchet MS"/>
                        <a:sym typeface="Trebuchet MS"/>
                      </a:endParaRPr>
                    </a:p>
                    <a:p>
                      <a:pPr marL="0" marR="0" lvl="0" indent="0" algn="l" rtl="0">
                        <a:lnSpc>
                          <a:spcPct val="114000"/>
                        </a:lnSpc>
                        <a:spcBef>
                          <a:spcPts val="750"/>
                        </a:spcBef>
                        <a:spcAft>
                          <a:spcPts val="0"/>
                        </a:spcAft>
                        <a:buClr>
                          <a:srgbClr val="000000"/>
                        </a:buClr>
                        <a:buSzPts val="2400"/>
                        <a:buFont typeface="Arial"/>
                        <a:buNone/>
                      </a:pPr>
                      <a:r>
                        <a:rPr lang="en-US" sz="1800" b="0" u="none" strike="noStrike" cap="none" dirty="0" smtClean="0">
                          <a:latin typeface="Trebuchet MS"/>
                          <a:ea typeface="Trebuchet MS"/>
                          <a:cs typeface="Trebuchet MS"/>
                          <a:sym typeface="Trebuchet MS"/>
                        </a:rPr>
                        <a:t>Any student who is a “dropout” or “unconfirmed” in the On-time Graduation Cohort divided by the</a:t>
                      </a:r>
                      <a:r>
                        <a:rPr lang="en-US" sz="1800" b="0" u="none" strike="noStrike" cap="none" baseline="0" dirty="0" smtClean="0">
                          <a:latin typeface="Trebuchet MS"/>
                          <a:ea typeface="Trebuchet MS"/>
                          <a:cs typeface="Trebuchet MS"/>
                          <a:sym typeface="Trebuchet MS"/>
                        </a:rPr>
                        <a:t> N</a:t>
                      </a:r>
                      <a:r>
                        <a:rPr lang="en-US" sz="1800" b="0" u="none" strike="noStrike" cap="none" dirty="0" smtClean="0">
                          <a:latin typeface="Trebuchet MS"/>
                          <a:ea typeface="Trebuchet MS"/>
                          <a:cs typeface="Trebuchet MS"/>
                          <a:sym typeface="Trebuchet MS"/>
                        </a:rPr>
                        <a:t>umber </a:t>
                      </a:r>
                      <a:r>
                        <a:rPr lang="en-US" sz="1800" b="0" u="none" strike="noStrike" cap="none" dirty="0">
                          <a:latin typeface="Trebuchet MS"/>
                          <a:ea typeface="Trebuchet MS"/>
                          <a:cs typeface="Trebuchet MS"/>
                          <a:sym typeface="Trebuchet MS"/>
                        </a:rPr>
                        <a:t>of Students in the </a:t>
                      </a:r>
                      <a:r>
                        <a:rPr lang="en-US" sz="1800" b="0" u="none" strike="noStrike" cap="none" dirty="0">
                          <a:solidFill>
                            <a:schemeClr val="dk1"/>
                          </a:solidFill>
                          <a:latin typeface="Trebuchet MS"/>
                          <a:ea typeface="Trebuchet MS"/>
                          <a:cs typeface="Trebuchet MS"/>
                          <a:sym typeface="Trebuchet MS"/>
                        </a:rPr>
                        <a:t>On-time Graduation </a:t>
                      </a:r>
                      <a:r>
                        <a:rPr lang="en-US" sz="1800" b="0" u="none" strike="noStrike" cap="none" dirty="0" smtClean="0">
                          <a:solidFill>
                            <a:schemeClr val="dk1"/>
                          </a:solidFill>
                          <a:latin typeface="Trebuchet MS"/>
                          <a:ea typeface="Trebuchet MS"/>
                          <a:cs typeface="Trebuchet MS"/>
                          <a:sym typeface="Trebuchet MS"/>
                        </a:rPr>
                        <a:t>Cohort</a:t>
                      </a:r>
                      <a:r>
                        <a:rPr lang="en-US" sz="1800" b="0" u="none" strike="noStrike" cap="none" dirty="0">
                          <a:solidFill>
                            <a:schemeClr val="tx1"/>
                          </a:solidFill>
                          <a:latin typeface="Trebuchet MS"/>
                          <a:ea typeface="Trebuchet MS"/>
                          <a:cs typeface="Trebuchet MS"/>
                          <a:sym typeface="Trebuchet MS"/>
                        </a:rPr>
                        <a:t>.</a:t>
                      </a:r>
                      <a:endParaRPr sz="1800" b="0" u="none" strike="noStrike" cap="none" dirty="0">
                        <a:latin typeface="Trebuchet MS"/>
                        <a:ea typeface="Trebuchet MS"/>
                        <a:cs typeface="Trebuchet MS"/>
                        <a:sym typeface="Trebuchet MS"/>
                      </a:endParaRPr>
                    </a:p>
                  </a:txBody>
                  <a:tcPr marL="68569" marR="68569" marT="68569" marB="68569">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650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79" y="128016"/>
            <a:ext cx="8140148" cy="779704"/>
          </a:xfrm>
        </p:spPr>
        <p:txBody>
          <a:bodyPr>
            <a:normAutofit/>
          </a:bodyPr>
          <a:lstStyle/>
          <a:p>
            <a:r>
              <a:rPr lang="en-US" sz="2600" dirty="0" smtClean="0"/>
              <a:t>GCI Calculation Example</a:t>
            </a:r>
            <a:endParaRPr lang="en-US" sz="2600" dirty="0"/>
          </a:p>
        </p:txBody>
      </p:sp>
      <p:sp>
        <p:nvSpPr>
          <p:cNvPr id="4" name="Slide Number Placeholder 3"/>
          <p:cNvSpPr>
            <a:spLocks noGrp="1"/>
          </p:cNvSpPr>
          <p:nvPr>
            <p:ph type="sldNum" idx="12"/>
          </p:nvPr>
        </p:nvSpPr>
        <p:spPr/>
        <p:txBody>
          <a:bodyPr/>
          <a:lstStyle/>
          <a:p>
            <a:fld id="{00000000-1234-1234-1234-123412341234}" type="slidenum">
              <a:rPr lang="en-US" smtClean="0"/>
              <a:pPr/>
              <a:t>34</a:t>
            </a:fld>
            <a:endParaRPr lang="en-US"/>
          </a:p>
        </p:txBody>
      </p:sp>
      <p:graphicFrame>
        <p:nvGraphicFramePr>
          <p:cNvPr id="6" name="Table 5" descr="Shows 154 diplomas each earning 100 points, 5 GED each earning 75 points, 2 certificate of completions each earning 25 points, 6 still enrolled at 70 points each, 2 drop outs at zero points each and a total of 170 students.  The earned pointes is 16245 divided by the total possible points of 17000 equals 95.56 percent" title="GCI Example"/>
          <p:cNvGraphicFramePr>
            <a:graphicFrameLocks noGrp="1"/>
          </p:cNvGraphicFramePr>
          <p:nvPr>
            <p:extLst>
              <p:ext uri="{D42A27DB-BD31-4B8C-83A1-F6EECF244321}">
                <p14:modId xmlns:p14="http://schemas.microsoft.com/office/powerpoint/2010/main" val="927494585"/>
              </p:ext>
            </p:extLst>
          </p:nvPr>
        </p:nvGraphicFramePr>
        <p:xfrm>
          <a:off x="310896" y="941832"/>
          <a:ext cx="7966231" cy="3469032"/>
        </p:xfrm>
        <a:graphic>
          <a:graphicData uri="http://schemas.openxmlformats.org/drawingml/2006/table">
            <a:tbl>
              <a:tblPr firstRow="1" bandRow="1">
                <a:tableStyleId>{5C22544A-7EE6-4342-B048-85BDC9FD1C3A}</a:tableStyleId>
              </a:tblPr>
              <a:tblGrid>
                <a:gridCol w="2670606">
                  <a:extLst>
                    <a:ext uri="{9D8B030D-6E8A-4147-A177-3AD203B41FA5}">
                      <a16:colId xmlns:a16="http://schemas.microsoft.com/office/drawing/2014/main" val="2675900019"/>
                    </a:ext>
                  </a:extLst>
                </a:gridCol>
                <a:gridCol w="2068898">
                  <a:extLst>
                    <a:ext uri="{9D8B030D-6E8A-4147-A177-3AD203B41FA5}">
                      <a16:colId xmlns:a16="http://schemas.microsoft.com/office/drawing/2014/main" val="1334641118"/>
                    </a:ext>
                  </a:extLst>
                </a:gridCol>
                <a:gridCol w="1640709">
                  <a:extLst>
                    <a:ext uri="{9D8B030D-6E8A-4147-A177-3AD203B41FA5}">
                      <a16:colId xmlns:a16="http://schemas.microsoft.com/office/drawing/2014/main" val="2872169119"/>
                    </a:ext>
                  </a:extLst>
                </a:gridCol>
                <a:gridCol w="1586018">
                  <a:extLst>
                    <a:ext uri="{9D8B030D-6E8A-4147-A177-3AD203B41FA5}">
                      <a16:colId xmlns:a16="http://schemas.microsoft.com/office/drawing/2014/main" val="3415885301"/>
                    </a:ext>
                  </a:extLst>
                </a:gridCol>
              </a:tblGrid>
              <a:tr h="864414">
                <a:tc>
                  <a:txBody>
                    <a:bodyPr/>
                    <a:lstStyle/>
                    <a:p>
                      <a:r>
                        <a:rPr lang="en-US" sz="1600" dirty="0" smtClean="0">
                          <a:solidFill>
                            <a:schemeClr val="tx1"/>
                          </a:solidFill>
                          <a:latin typeface="Trebuchet MS" panose="020B0603020202020204" pitchFamily="34" charset="0"/>
                        </a:rPr>
                        <a:t>Outcome</a:t>
                      </a:r>
                      <a:endParaRPr lang="en-US" sz="16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smtClean="0">
                          <a:solidFill>
                            <a:schemeClr val="tx1"/>
                          </a:solidFill>
                          <a:latin typeface="Trebuchet MS" panose="020B0603020202020204" pitchFamily="34" charset="0"/>
                        </a:rPr>
                        <a:t>Number of Students (adjusted</a:t>
                      </a:r>
                      <a:r>
                        <a:rPr lang="en-US" sz="1600" baseline="0" dirty="0" smtClean="0">
                          <a:solidFill>
                            <a:schemeClr val="tx1"/>
                          </a:solidFill>
                          <a:latin typeface="Trebuchet MS" panose="020B0603020202020204" pitchFamily="34" charset="0"/>
                        </a:rPr>
                        <a:t> and carry-over students)</a:t>
                      </a:r>
                      <a:endParaRPr lang="en-US" sz="16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smtClean="0">
                          <a:solidFill>
                            <a:schemeClr val="tx1"/>
                          </a:solidFill>
                          <a:latin typeface="Trebuchet MS" panose="020B0603020202020204" pitchFamily="34" charset="0"/>
                        </a:rPr>
                        <a:t>Number of Points per Outcome</a:t>
                      </a:r>
                      <a:endParaRPr lang="en-US" sz="16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600" dirty="0" smtClean="0">
                          <a:solidFill>
                            <a:schemeClr val="tx1"/>
                          </a:solidFill>
                          <a:latin typeface="Trebuchet MS" panose="020B0603020202020204" pitchFamily="34" charset="0"/>
                        </a:rPr>
                        <a:t>Points in Numerator</a:t>
                      </a:r>
                      <a:endParaRPr lang="en-US" sz="1600" dirty="0">
                        <a:solidFill>
                          <a:schemeClr val="tx1"/>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118292259"/>
                  </a:ext>
                </a:extLst>
              </a:tr>
              <a:tr h="339259">
                <a:tc>
                  <a:txBody>
                    <a:bodyPr/>
                    <a:lstStyle/>
                    <a:p>
                      <a:r>
                        <a:rPr lang="en-US" sz="1600" b="1" dirty="0" smtClean="0">
                          <a:latin typeface="Trebuchet MS" panose="020B0603020202020204" pitchFamily="34" charset="0"/>
                        </a:rPr>
                        <a:t>Diploma</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154</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C00000"/>
                          </a:solidFill>
                          <a:latin typeface="Trebuchet MS" panose="020B0603020202020204" pitchFamily="34" charset="0"/>
                        </a:rPr>
                        <a:t>100</a:t>
                      </a:r>
                      <a:endParaRPr lang="en-US" sz="1600" b="1" dirty="0">
                        <a:solidFill>
                          <a:srgbClr val="C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15,400</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189674"/>
                  </a:ext>
                </a:extLst>
              </a:tr>
              <a:tr h="339259">
                <a:tc>
                  <a:txBody>
                    <a:bodyPr/>
                    <a:lstStyle/>
                    <a:p>
                      <a:r>
                        <a:rPr lang="en-US" sz="1600" b="1" dirty="0" smtClean="0">
                          <a:latin typeface="Trebuchet MS" panose="020B0603020202020204" pitchFamily="34" charset="0"/>
                        </a:rPr>
                        <a:t>GED</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5</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C00000"/>
                          </a:solidFill>
                          <a:latin typeface="Trebuchet MS" panose="020B0603020202020204" pitchFamily="34" charset="0"/>
                        </a:rPr>
                        <a:t>75</a:t>
                      </a:r>
                      <a:endParaRPr lang="en-US" sz="1600" b="1" dirty="0">
                        <a:solidFill>
                          <a:srgbClr val="C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375</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426555"/>
                  </a:ext>
                </a:extLst>
              </a:tr>
              <a:tr h="296753">
                <a:tc>
                  <a:txBody>
                    <a:bodyPr/>
                    <a:lstStyle/>
                    <a:p>
                      <a:r>
                        <a:rPr lang="en-US" sz="1600" b="1" dirty="0" smtClean="0">
                          <a:latin typeface="Trebuchet MS" panose="020B0603020202020204" pitchFamily="34" charset="0"/>
                        </a:rPr>
                        <a:t>Certificate of Completion</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2</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C00000"/>
                          </a:solidFill>
                          <a:latin typeface="Trebuchet MS" panose="020B0603020202020204" pitchFamily="34" charset="0"/>
                        </a:rPr>
                        <a:t>25</a:t>
                      </a:r>
                      <a:endParaRPr lang="en-US" sz="1600" b="1" dirty="0">
                        <a:solidFill>
                          <a:srgbClr val="C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50</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559760"/>
                  </a:ext>
                </a:extLst>
              </a:tr>
              <a:tr h="354359">
                <a:tc>
                  <a:txBody>
                    <a:bodyPr/>
                    <a:lstStyle/>
                    <a:p>
                      <a:r>
                        <a:rPr lang="en-US" sz="1600" b="1" dirty="0" smtClean="0">
                          <a:latin typeface="Trebuchet MS" panose="020B0603020202020204" pitchFamily="34" charset="0"/>
                        </a:rPr>
                        <a:t>Still Enrolled (remain</a:t>
                      </a:r>
                      <a:r>
                        <a:rPr lang="en-US" sz="1600" b="1" baseline="0" dirty="0" smtClean="0">
                          <a:latin typeface="Trebuchet MS" panose="020B0603020202020204" pitchFamily="34" charset="0"/>
                        </a:rPr>
                        <a:t> active)</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6</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C00000"/>
                          </a:solidFill>
                          <a:latin typeface="Trebuchet MS" panose="020B0603020202020204" pitchFamily="34" charset="0"/>
                        </a:rPr>
                        <a:t>70</a:t>
                      </a:r>
                      <a:endParaRPr lang="en-US" sz="1600" b="1" dirty="0">
                        <a:solidFill>
                          <a:srgbClr val="C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420</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984991"/>
                  </a:ext>
                </a:extLst>
              </a:tr>
              <a:tr h="290225">
                <a:tc>
                  <a:txBody>
                    <a:bodyPr/>
                    <a:lstStyle/>
                    <a:p>
                      <a:r>
                        <a:rPr lang="en-US" sz="1600" b="1" dirty="0" smtClean="0">
                          <a:latin typeface="Trebuchet MS" panose="020B0603020202020204" pitchFamily="34" charset="0"/>
                        </a:rPr>
                        <a:t>Dropouts</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3</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smtClean="0">
                          <a:solidFill>
                            <a:srgbClr val="C00000"/>
                          </a:solidFill>
                          <a:latin typeface="Trebuchet MS" panose="020B0603020202020204" pitchFamily="34" charset="0"/>
                        </a:rPr>
                        <a:t>0</a:t>
                      </a:r>
                      <a:endParaRPr lang="en-US" sz="1600" b="1" dirty="0">
                        <a:solidFill>
                          <a:srgbClr val="C00000"/>
                        </a:solidFill>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0</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251724"/>
                  </a:ext>
                </a:extLst>
              </a:tr>
              <a:tr h="474034">
                <a:tc>
                  <a:txBody>
                    <a:bodyPr/>
                    <a:lstStyle/>
                    <a:p>
                      <a:r>
                        <a:rPr lang="en-US" sz="1600" b="1" dirty="0" smtClean="0">
                          <a:latin typeface="Trebuchet MS" panose="020B0603020202020204" pitchFamily="34" charset="0"/>
                        </a:rPr>
                        <a:t>Total</a:t>
                      </a:r>
                      <a:endParaRPr lang="en-US" sz="1600" b="1"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latin typeface="Trebuchet MS" panose="020B0603020202020204" pitchFamily="34" charset="0"/>
                        </a:rPr>
                        <a:t>170</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lgCheck">
                      <a:fgClr>
                        <a:schemeClr val="tx2"/>
                      </a:fgClr>
                      <a:bgClr>
                        <a:schemeClr val="bg1"/>
                      </a:bgClr>
                    </a:pattFill>
                  </a:tcPr>
                </a:tc>
                <a:tc>
                  <a:txBody>
                    <a:bodyPr/>
                    <a:lstStyle/>
                    <a:p>
                      <a:r>
                        <a:rPr lang="en-US" sz="1600" b="0" dirty="0" smtClean="0">
                          <a:latin typeface="Trebuchet MS" panose="020B0603020202020204" pitchFamily="34" charset="0"/>
                        </a:rPr>
                        <a:t>16,245</a:t>
                      </a:r>
                      <a:endParaRPr lang="en-US" sz="1600" b="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9202632"/>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3057732" y="4429152"/>
                <a:ext cx="2874769" cy="10171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D50032"/>
                          </a:solidFill>
                          <a:latin typeface="Cambria Math" panose="02040503050406030204" pitchFamily="18" charset="0"/>
                        </a:rPr>
                        <m:t>𝐺𝐶𝐼</m:t>
                      </m:r>
                      <m:r>
                        <a:rPr lang="en-US" sz="2000" b="0" i="1" smtClean="0">
                          <a:solidFill>
                            <a:srgbClr val="D50032"/>
                          </a:solidFill>
                          <a:latin typeface="Cambria Math" panose="02040503050406030204" pitchFamily="18" charset="0"/>
                        </a:rPr>
                        <m:t>=</m:t>
                      </m:r>
                      <m:f>
                        <m:fPr>
                          <m:ctrlPr>
                            <a:rPr lang="en-US" sz="2000" i="1">
                              <a:solidFill>
                                <a:srgbClr val="D50032"/>
                              </a:solidFill>
                              <a:latin typeface="Cambria Math" panose="02040503050406030204" pitchFamily="18" charset="0"/>
                            </a:rPr>
                          </m:ctrlPr>
                        </m:fPr>
                        <m:num>
                          <m:r>
                            <a:rPr lang="en-US" sz="2000" i="1">
                              <a:solidFill>
                                <a:srgbClr val="D50032"/>
                              </a:solidFill>
                              <a:latin typeface="Cambria Math" panose="02040503050406030204" pitchFamily="18" charset="0"/>
                            </a:rPr>
                            <m:t>16</m:t>
                          </m:r>
                          <m:r>
                            <a:rPr lang="en-US" sz="2000" b="0" i="1" smtClean="0">
                              <a:solidFill>
                                <a:srgbClr val="D50032"/>
                              </a:solidFill>
                              <a:latin typeface="Cambria Math" panose="02040503050406030204" pitchFamily="18" charset="0"/>
                            </a:rPr>
                            <m:t>,</m:t>
                          </m:r>
                          <m:r>
                            <a:rPr lang="en-US" sz="2000" i="1">
                              <a:solidFill>
                                <a:srgbClr val="D50032"/>
                              </a:solidFill>
                              <a:latin typeface="Cambria Math" panose="02040503050406030204" pitchFamily="18" charset="0"/>
                            </a:rPr>
                            <m:t>245</m:t>
                          </m:r>
                        </m:num>
                        <m:den>
                          <m:r>
                            <a:rPr lang="en-US" sz="2000" i="1">
                              <a:solidFill>
                                <a:srgbClr val="D50032"/>
                              </a:solidFill>
                              <a:latin typeface="Cambria Math" panose="02040503050406030204" pitchFamily="18" charset="0"/>
                            </a:rPr>
                            <m:t>17</m:t>
                          </m:r>
                          <m:r>
                            <a:rPr lang="en-US" sz="2000" b="0" i="1" smtClean="0">
                              <a:solidFill>
                                <a:srgbClr val="D50032"/>
                              </a:solidFill>
                              <a:latin typeface="Cambria Math" panose="02040503050406030204" pitchFamily="18" charset="0"/>
                            </a:rPr>
                            <m:t>,</m:t>
                          </m:r>
                          <m:r>
                            <a:rPr lang="en-US" sz="2000" i="1">
                              <a:solidFill>
                                <a:srgbClr val="D50032"/>
                              </a:solidFill>
                              <a:latin typeface="Cambria Math" panose="02040503050406030204" pitchFamily="18" charset="0"/>
                            </a:rPr>
                            <m:t>000</m:t>
                          </m:r>
                        </m:den>
                      </m:f>
                      <m:r>
                        <a:rPr lang="en-US" sz="2000" b="0" i="1" smtClean="0">
                          <a:solidFill>
                            <a:srgbClr val="D50032"/>
                          </a:solidFill>
                          <a:latin typeface="Cambria Math" panose="02040503050406030204" pitchFamily="18" charset="0"/>
                        </a:rPr>
                        <m:t>=95.56</m:t>
                      </m:r>
                    </m:oMath>
                  </m:oMathPara>
                </a14:m>
                <a:endParaRPr lang="en-US" sz="2000" dirty="0" smtClean="0">
                  <a:solidFill>
                    <a:srgbClr val="D50032"/>
                  </a:solidFill>
                  <a:latin typeface="Trebuchet MS" panose="020B0603020202020204" pitchFamily="34" charset="0"/>
                </a:endParaRPr>
              </a:p>
              <a:p>
                <a:endParaRPr lang="en-US" sz="2000" dirty="0">
                  <a:solidFill>
                    <a:srgbClr val="D50032"/>
                  </a:solidFill>
                  <a:latin typeface="Trebuchet MS" panose="020B0603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057732" y="4429152"/>
                <a:ext cx="2874769" cy="101713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5323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g10631dc9199_0_127"/>
          <p:cNvSpPr txBox="1">
            <a:spLocks noGrp="1"/>
          </p:cNvSpPr>
          <p:nvPr>
            <p:ph type="title"/>
          </p:nvPr>
        </p:nvSpPr>
        <p:spPr>
          <a:xfrm>
            <a:off x="310896" y="128016"/>
            <a:ext cx="8668314" cy="779625"/>
          </a:xfrm>
          <a:prstGeom prst="rect">
            <a:avLst/>
          </a:prstGeom>
          <a:noFill/>
          <a:ln>
            <a:noFill/>
          </a:ln>
        </p:spPr>
        <p:txBody>
          <a:bodyPr spcFirstLastPara="1" wrap="square" lIns="68569" tIns="34275" rIns="68569" bIns="34275" anchor="ctr" anchorCtr="0">
            <a:noAutofit/>
          </a:bodyPr>
          <a:lstStyle/>
          <a:p>
            <a:pPr>
              <a:buSzPct val="111111"/>
            </a:pPr>
            <a:r>
              <a:rPr lang="en-US" sz="2600" dirty="0" smtClean="0"/>
              <a:t>GCI and Dropout Rate Performance Level Descriptors</a:t>
            </a:r>
            <a:endParaRPr sz="2600" dirty="0"/>
          </a:p>
        </p:txBody>
      </p:sp>
      <p:sp>
        <p:nvSpPr>
          <p:cNvPr id="519" name="Google Shape;519;g10631dc9199_0_127"/>
          <p:cNvSpPr txBox="1">
            <a:spLocks noGrp="1"/>
          </p:cNvSpPr>
          <p:nvPr>
            <p:ph type="sldNum" idx="12"/>
          </p:nvPr>
        </p:nvSpPr>
        <p:spPr>
          <a:xfrm>
            <a:off x="8416641" y="4632638"/>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35</a:t>
            </a:fld>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5748978"/>
              </p:ext>
            </p:extLst>
          </p:nvPr>
        </p:nvGraphicFramePr>
        <p:xfrm>
          <a:off x="310896" y="960120"/>
          <a:ext cx="8084876" cy="3969920"/>
        </p:xfrm>
        <a:graphic>
          <a:graphicData uri="http://schemas.openxmlformats.org/drawingml/2006/table">
            <a:tbl>
              <a:tblPr firstRow="1"/>
              <a:tblGrid>
                <a:gridCol w="1769902">
                  <a:extLst>
                    <a:ext uri="{9D8B030D-6E8A-4147-A177-3AD203B41FA5}">
                      <a16:colId xmlns:a16="http://schemas.microsoft.com/office/drawing/2014/main" val="582246940"/>
                    </a:ext>
                  </a:extLst>
                </a:gridCol>
                <a:gridCol w="3157487">
                  <a:extLst>
                    <a:ext uri="{9D8B030D-6E8A-4147-A177-3AD203B41FA5}">
                      <a16:colId xmlns:a16="http://schemas.microsoft.com/office/drawing/2014/main" val="3162112072"/>
                    </a:ext>
                  </a:extLst>
                </a:gridCol>
                <a:gridCol w="3157487">
                  <a:extLst>
                    <a:ext uri="{9D8B030D-6E8A-4147-A177-3AD203B41FA5}">
                      <a16:colId xmlns:a16="http://schemas.microsoft.com/office/drawing/2014/main" val="3645497355"/>
                    </a:ext>
                  </a:extLst>
                </a:gridCol>
              </a:tblGrid>
              <a:tr h="286428">
                <a:tc>
                  <a:txBody>
                    <a:bodyPr/>
                    <a:lstStyle/>
                    <a:p>
                      <a:endParaRPr lang="en-US" sz="1800" dirty="0">
                        <a:effectLst/>
                        <a:latin typeface="Trebuchet MS" panose="020B0603020202020204" pitchFamily="34"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200" b="1" dirty="0" smtClean="0">
                          <a:solidFill>
                            <a:srgbClr val="000000"/>
                          </a:solidFill>
                          <a:effectLst/>
                          <a:latin typeface="Trebuchet MS" panose="020B0603020202020204" pitchFamily="34" charset="0"/>
                          <a:ea typeface="Tahoma" panose="020B0604030504040204" pitchFamily="34" charset="0"/>
                        </a:rPr>
                        <a:t>GCI</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200" b="1" dirty="0" smtClean="0">
                          <a:solidFill>
                            <a:srgbClr val="000000"/>
                          </a:solidFill>
                          <a:effectLst/>
                          <a:latin typeface="Trebuchet MS" panose="020B0603020202020204" pitchFamily="34" charset="0"/>
                          <a:ea typeface="Tahoma" panose="020B0604030504040204" pitchFamily="34" charset="0"/>
                        </a:rPr>
                        <a:t>Dropout Rate</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575473"/>
                  </a:ext>
                </a:extLst>
              </a:tr>
              <a:tr h="374671">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ONE</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imes New Roman" panose="02020603050405020304" pitchFamily="18" charset="0"/>
                        </a:rPr>
                        <a:t>Meets or exceeds state standard or sufficient improvement</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or cumulative three-year rate is </a:t>
                      </a:r>
                      <a:r>
                        <a:rPr lang="en-US" sz="1200" b="1" u="none" strike="noStrike" cap="none" dirty="0" smtClean="0">
                          <a:solidFill>
                            <a:srgbClr val="C00000"/>
                          </a:solidFill>
                          <a:latin typeface="Trebuchet MS" panose="020B0603020202020204" pitchFamily="34" charset="0"/>
                          <a:ea typeface="Tahoma"/>
                          <a:cs typeface="Tahoma"/>
                          <a:sym typeface="Tahoma"/>
                        </a:rPr>
                        <a:t>greater than or equal to 88 </a:t>
                      </a:r>
                      <a:r>
                        <a:rPr lang="en-US" sz="1200" u="sng" strike="noStrike" cap="none" dirty="0" smtClean="0">
                          <a:solidFill>
                            <a:schemeClr val="dk1"/>
                          </a:solidFill>
                          <a:latin typeface="Trebuchet MS" panose="020B0603020202020204" pitchFamily="34" charset="0"/>
                          <a:ea typeface="Tahoma"/>
                          <a:cs typeface="Tahoma"/>
                          <a:sym typeface="Tahoma"/>
                        </a:rPr>
                        <a:t>OR </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rate is in </a:t>
                      </a:r>
                      <a:r>
                        <a:rPr lang="en-US" sz="1200" dirty="0" smtClean="0">
                          <a:solidFill>
                            <a:schemeClr val="dk1"/>
                          </a:solidFill>
                          <a:latin typeface="Trebuchet MS" panose="020B0603020202020204" pitchFamily="34" charset="0"/>
                          <a:ea typeface="Tahoma"/>
                          <a:cs typeface="Tahoma"/>
                          <a:sym typeface="Tahoma"/>
                        </a:rPr>
                        <a:t>Level Two</a:t>
                      </a:r>
                      <a:r>
                        <a:rPr lang="en-US" sz="1200" u="none" strike="noStrike" cap="none" dirty="0" smtClean="0">
                          <a:solidFill>
                            <a:schemeClr val="dk1"/>
                          </a:solidFill>
                          <a:latin typeface="Trebuchet MS" panose="020B0603020202020204" pitchFamily="34" charset="0"/>
                          <a:ea typeface="Tahoma"/>
                          <a:cs typeface="Tahoma"/>
                          <a:sym typeface="Tahoma"/>
                        </a:rPr>
                        <a:t> range and </a:t>
                      </a:r>
                      <a:r>
                        <a:rPr lang="en-US" sz="1200" b="1" u="none" strike="noStrike" cap="none" dirty="0" smtClean="0">
                          <a:solidFill>
                            <a:srgbClr val="0070C0"/>
                          </a:solidFill>
                          <a:latin typeface="Trebuchet MS" panose="020B0603020202020204" pitchFamily="34" charset="0"/>
                          <a:ea typeface="Tahoma"/>
                          <a:cs typeface="Tahoma"/>
                          <a:sym typeface="Tahoma"/>
                        </a:rPr>
                        <a:t>increased rate by at least 2.5% (I2) </a:t>
                      </a:r>
                      <a:r>
                        <a:rPr lang="en-US" sz="1200" u="none" strike="noStrike" cap="none" dirty="0" smtClean="0">
                          <a:solidFill>
                            <a:schemeClr val="dk1"/>
                          </a:solidFill>
                          <a:latin typeface="Trebuchet MS" panose="020B0603020202020204" pitchFamily="34" charset="0"/>
                          <a:ea typeface="Tahoma"/>
                          <a:cs typeface="Tahoma"/>
                          <a:sym typeface="Tahoma"/>
                        </a:rPr>
                        <a:t>from previous year.</a:t>
                      </a:r>
                      <a:endParaRPr lang="en-US" sz="12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or cumulative three-year rate is </a:t>
                      </a:r>
                      <a:r>
                        <a:rPr lang="en-US" sz="1200" b="1" u="none" strike="noStrike" cap="none" dirty="0" smtClean="0">
                          <a:solidFill>
                            <a:srgbClr val="C00000"/>
                          </a:solidFill>
                          <a:latin typeface="Trebuchet MS" panose="020B0603020202020204" pitchFamily="34" charset="0"/>
                          <a:ea typeface="Tahoma"/>
                          <a:cs typeface="Tahoma"/>
                          <a:sym typeface="Tahoma"/>
                        </a:rPr>
                        <a:t>less than or equal to 6% </a:t>
                      </a:r>
                      <a:r>
                        <a:rPr lang="en-US" sz="1200" u="sng" strike="noStrike" cap="none" dirty="0" smtClean="0">
                          <a:solidFill>
                            <a:schemeClr val="dk1"/>
                          </a:solidFill>
                          <a:latin typeface="Trebuchet MS" panose="020B0603020202020204" pitchFamily="34" charset="0"/>
                          <a:ea typeface="Tahoma"/>
                          <a:cs typeface="Tahoma"/>
                          <a:sym typeface="Tahoma"/>
                        </a:rPr>
                        <a:t>OR </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rate is in </a:t>
                      </a:r>
                      <a:r>
                        <a:rPr lang="en-US" sz="1200" dirty="0" smtClean="0">
                          <a:solidFill>
                            <a:schemeClr val="dk1"/>
                          </a:solidFill>
                          <a:latin typeface="Trebuchet MS" panose="020B0603020202020204" pitchFamily="34" charset="0"/>
                          <a:ea typeface="Tahoma"/>
                          <a:cs typeface="Tahoma"/>
                          <a:sym typeface="Tahoma"/>
                        </a:rPr>
                        <a:t>Level Two</a:t>
                      </a:r>
                      <a:r>
                        <a:rPr lang="en-US" sz="1200" u="none" strike="noStrike" cap="none" dirty="0" smtClean="0">
                          <a:solidFill>
                            <a:schemeClr val="dk1"/>
                          </a:solidFill>
                          <a:latin typeface="Trebuchet MS" panose="020B0603020202020204" pitchFamily="34" charset="0"/>
                          <a:ea typeface="Tahoma"/>
                          <a:cs typeface="Tahoma"/>
                          <a:sym typeface="Tahoma"/>
                        </a:rPr>
                        <a:t> range and decreased rate by at least 10% (R10) from previous year.</a:t>
                      </a:r>
                      <a:endParaRPr lang="en-US" sz="12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733055"/>
                  </a:ext>
                </a:extLst>
              </a:tr>
              <a:tr h="367742">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TWO</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imes New Roman" panose="02020603050405020304" pitchFamily="18" charset="0"/>
                        </a:rPr>
                        <a:t>Near state standard or sufficient improvement</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or cumulative three-year rate is </a:t>
                      </a:r>
                      <a:r>
                        <a:rPr lang="en-US" sz="1200" b="1" u="none" strike="noStrike" cap="none" dirty="0" smtClean="0">
                          <a:solidFill>
                            <a:srgbClr val="C00000"/>
                          </a:solidFill>
                          <a:latin typeface="Trebuchet MS" panose="020B0603020202020204" pitchFamily="34" charset="0"/>
                          <a:ea typeface="Tahoma"/>
                          <a:cs typeface="Tahoma"/>
                          <a:sym typeface="Tahoma"/>
                        </a:rPr>
                        <a:t>less than 88 but greater than 80 </a:t>
                      </a:r>
                      <a:r>
                        <a:rPr lang="en-US" sz="1200" u="sng" strike="noStrike" cap="none" dirty="0" smtClean="0">
                          <a:solidFill>
                            <a:schemeClr val="dk1"/>
                          </a:solidFill>
                          <a:latin typeface="Trebuchet MS" panose="020B0603020202020204" pitchFamily="34" charset="0"/>
                          <a:ea typeface="Tahoma"/>
                          <a:cs typeface="Tahoma"/>
                          <a:sym typeface="Tahoma"/>
                        </a:rPr>
                        <a:t>OR</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rate is in a level three range and </a:t>
                      </a:r>
                      <a:r>
                        <a:rPr lang="en-US" sz="1200" b="1" u="none" strike="noStrike" cap="none" dirty="0" smtClean="0">
                          <a:solidFill>
                            <a:srgbClr val="0070C0"/>
                          </a:solidFill>
                          <a:latin typeface="Trebuchet MS" panose="020B0603020202020204" pitchFamily="34" charset="0"/>
                          <a:ea typeface="Tahoma"/>
                          <a:cs typeface="Tahoma"/>
                          <a:sym typeface="Tahoma"/>
                        </a:rPr>
                        <a:t>inc</a:t>
                      </a:r>
                      <a:r>
                        <a:rPr lang="en-US" sz="1200" u="none" strike="noStrike" cap="none" dirty="0" smtClean="0">
                          <a:solidFill>
                            <a:srgbClr val="0070C0"/>
                          </a:solidFill>
                          <a:latin typeface="Trebuchet MS" panose="020B0603020202020204" pitchFamily="34" charset="0"/>
                          <a:ea typeface="Tahoma"/>
                          <a:cs typeface="Tahoma"/>
                          <a:sym typeface="Tahoma"/>
                        </a:rPr>
                        <a:t>r</a:t>
                      </a:r>
                      <a:r>
                        <a:rPr lang="en-US" sz="1200" b="1" u="none" strike="noStrike" cap="none" dirty="0" smtClean="0">
                          <a:solidFill>
                            <a:srgbClr val="0070C0"/>
                          </a:solidFill>
                          <a:latin typeface="Trebuchet MS" panose="020B0603020202020204" pitchFamily="34" charset="0"/>
                          <a:ea typeface="Tahoma"/>
                          <a:cs typeface="Tahoma"/>
                          <a:sym typeface="Tahoma"/>
                        </a:rPr>
                        <a:t>eased rate by at least 2.5% (I2) </a:t>
                      </a:r>
                      <a:r>
                        <a:rPr lang="en-US" sz="1200" u="none" strike="noStrike" cap="none" dirty="0" smtClean="0">
                          <a:solidFill>
                            <a:schemeClr val="dk1"/>
                          </a:solidFill>
                          <a:latin typeface="Trebuchet MS" panose="020B0603020202020204" pitchFamily="34" charset="0"/>
                          <a:ea typeface="Tahoma"/>
                          <a:cs typeface="Tahoma"/>
                          <a:sym typeface="Tahoma"/>
                        </a:rPr>
                        <a:t>from previous year.</a:t>
                      </a:r>
                      <a:endParaRPr lang="en-US" sz="12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or cumulative three-year rate is </a:t>
                      </a:r>
                      <a:r>
                        <a:rPr lang="en-US" sz="1200" b="1" u="none" strike="noStrike" cap="none" dirty="0" smtClean="0">
                          <a:solidFill>
                            <a:srgbClr val="C00000"/>
                          </a:solidFill>
                          <a:latin typeface="Trebuchet MS" panose="020B0603020202020204" pitchFamily="34" charset="0"/>
                          <a:ea typeface="Tahoma"/>
                          <a:cs typeface="Tahoma"/>
                          <a:sym typeface="Tahoma"/>
                        </a:rPr>
                        <a:t>greater than 6% but less than or equal to 9% </a:t>
                      </a:r>
                      <a:r>
                        <a:rPr lang="en-US" sz="1200" u="sng" strike="noStrike" cap="none" dirty="0" smtClean="0">
                          <a:solidFill>
                            <a:schemeClr val="dk1"/>
                          </a:solidFill>
                          <a:latin typeface="Trebuchet MS" panose="020B0603020202020204" pitchFamily="34" charset="0"/>
                          <a:ea typeface="Tahoma"/>
                          <a:cs typeface="Tahoma"/>
                          <a:sym typeface="Tahoma"/>
                        </a:rPr>
                        <a:t>OR</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a:t>
                      </a:r>
                      <a:r>
                        <a:rPr lang="en-US" sz="1200" u="none" strike="noStrike" cap="none" baseline="0" dirty="0" smtClean="0">
                          <a:solidFill>
                            <a:schemeClr val="dk1"/>
                          </a:solidFill>
                          <a:latin typeface="Trebuchet MS" panose="020B0603020202020204" pitchFamily="34" charset="0"/>
                          <a:ea typeface="Tahoma"/>
                          <a:cs typeface="Tahoma"/>
                          <a:sym typeface="Tahoma"/>
                        </a:rPr>
                        <a:t> rate is in</a:t>
                      </a:r>
                      <a:r>
                        <a:rPr lang="en-US" sz="1200" u="none" strike="noStrike" cap="none" dirty="0" smtClean="0">
                          <a:solidFill>
                            <a:schemeClr val="dk1"/>
                          </a:solidFill>
                          <a:latin typeface="Trebuchet MS" panose="020B0603020202020204" pitchFamily="34" charset="0"/>
                          <a:ea typeface="Tahoma"/>
                          <a:cs typeface="Tahoma"/>
                          <a:sym typeface="Tahoma"/>
                        </a:rPr>
                        <a:t> level three range and decreased rate by at least 10% (R10) from previous year.</a:t>
                      </a:r>
                      <a:endParaRPr lang="en-US" sz="12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400937"/>
                  </a:ext>
                </a:extLst>
              </a:tr>
              <a:tr h="974269">
                <a:tc>
                  <a:txBody>
                    <a:bodyPr/>
                    <a:lstStyle/>
                    <a:p>
                      <a:pPr marL="44450" marR="0">
                        <a:spcBef>
                          <a:spcPts val="0"/>
                        </a:spcBef>
                        <a:spcAft>
                          <a:spcPts val="0"/>
                        </a:spcAft>
                      </a:pPr>
                      <a:r>
                        <a:rPr lang="en-US" sz="1200" b="1" dirty="0">
                          <a:solidFill>
                            <a:srgbClr val="000000"/>
                          </a:solidFill>
                          <a:effectLst/>
                          <a:latin typeface="Trebuchet MS" panose="020B0603020202020204" pitchFamily="34" charset="0"/>
                          <a:ea typeface="Tahoma" panose="020B0604030504040204" pitchFamily="34" charset="0"/>
                        </a:rPr>
                        <a:t>LEVEL THREE</a:t>
                      </a:r>
                      <a:endParaRPr lang="en-US" sz="12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200" dirty="0">
                          <a:solidFill>
                            <a:srgbClr val="000000"/>
                          </a:solidFill>
                          <a:effectLst/>
                          <a:latin typeface="Trebuchet MS" panose="020B0603020202020204" pitchFamily="34" charset="0"/>
                          <a:ea typeface="Tahoma" panose="020B0604030504040204" pitchFamily="34" charset="0"/>
                        </a:rPr>
                        <a:t>School demonstrated performance below the benchmarks for Level One and Level Two.</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tx1"/>
                          </a:solidFill>
                          <a:latin typeface="Trebuchet MS" panose="020B0603020202020204" pitchFamily="34" charset="0"/>
                          <a:ea typeface="Tahoma"/>
                          <a:cs typeface="Tahoma"/>
                          <a:sym typeface="Tahoma"/>
                        </a:rPr>
                        <a:t>Current year or cumulative three-year rate is </a:t>
                      </a:r>
                      <a:r>
                        <a:rPr lang="en-US" sz="1200" b="1" u="none" strike="noStrike" cap="none" dirty="0" smtClean="0">
                          <a:solidFill>
                            <a:srgbClr val="C00000"/>
                          </a:solidFill>
                          <a:latin typeface="Trebuchet MS" panose="020B0603020202020204" pitchFamily="34" charset="0"/>
                          <a:ea typeface="Tahoma"/>
                          <a:cs typeface="Tahoma"/>
                          <a:sym typeface="Tahoma"/>
                        </a:rPr>
                        <a:t>less than or equal to 80 </a:t>
                      </a:r>
                      <a:r>
                        <a:rPr lang="en-US" sz="1200" u="sng" strike="noStrike" cap="none" dirty="0" smtClean="0">
                          <a:solidFill>
                            <a:schemeClr val="tx1"/>
                          </a:solidFill>
                          <a:latin typeface="Trebuchet MS" panose="020B0603020202020204" pitchFamily="34" charset="0"/>
                          <a:ea typeface="Tahoma"/>
                          <a:cs typeface="Tahoma"/>
                          <a:sym typeface="Tahoma"/>
                        </a:rPr>
                        <a:t>OR</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tx1"/>
                          </a:solidFill>
                          <a:latin typeface="Trebuchet MS" panose="020B0603020202020204" pitchFamily="34" charset="0"/>
                          <a:ea typeface="Tahoma"/>
                          <a:cs typeface="Tahoma"/>
                          <a:sym typeface="Tahoma"/>
                        </a:rPr>
                        <a:t>School has stayed at a </a:t>
                      </a:r>
                      <a:r>
                        <a:rPr lang="en-US" sz="1200" dirty="0" smtClean="0">
                          <a:solidFill>
                            <a:schemeClr val="tx1"/>
                          </a:solidFill>
                          <a:latin typeface="Trebuchet MS" panose="020B0603020202020204" pitchFamily="34" charset="0"/>
                          <a:ea typeface="Tahoma"/>
                          <a:cs typeface="Tahoma"/>
                          <a:sym typeface="Tahoma"/>
                        </a:rPr>
                        <a:t>Level Two</a:t>
                      </a:r>
                      <a:r>
                        <a:rPr lang="en-US" sz="1200" u="none" strike="noStrike" cap="none" dirty="0" smtClean="0">
                          <a:solidFill>
                            <a:schemeClr val="tx1"/>
                          </a:solidFill>
                          <a:latin typeface="Trebuchet MS" panose="020B0603020202020204" pitchFamily="34" charset="0"/>
                          <a:ea typeface="Tahoma"/>
                          <a:cs typeface="Tahoma"/>
                          <a:sym typeface="Tahoma"/>
                        </a:rPr>
                        <a:t> or three through four consecutive years. </a:t>
                      </a:r>
                      <a:r>
                        <a:rPr lang="en-US" sz="1200" dirty="0" smtClean="0">
                          <a:solidFill>
                            <a:schemeClr val="tx1"/>
                          </a:solidFill>
                          <a:latin typeface="Trebuchet MS" panose="020B0603020202020204" pitchFamily="34" charset="0"/>
                          <a:ea typeface="Tahoma"/>
                          <a:cs typeface="Tahoma"/>
                          <a:sym typeface="Tahoma"/>
                        </a:rPr>
                        <a:t>(Level Three - 4 Years Rating)</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Current year or cumulative three- year rate is </a:t>
                      </a:r>
                      <a:r>
                        <a:rPr lang="en-US" sz="1200" b="1" u="none" strike="noStrike" cap="none" dirty="0" smtClean="0">
                          <a:solidFill>
                            <a:srgbClr val="C00000"/>
                          </a:solidFill>
                          <a:latin typeface="Trebuchet MS" panose="020B0603020202020204" pitchFamily="34" charset="0"/>
                          <a:ea typeface="Tahoma"/>
                          <a:cs typeface="Tahoma"/>
                          <a:sym typeface="Tahoma"/>
                        </a:rPr>
                        <a:t>greater than 9% </a:t>
                      </a:r>
                      <a:r>
                        <a:rPr lang="en-US" sz="1200" u="sng" strike="noStrike" cap="none" dirty="0" smtClean="0">
                          <a:solidFill>
                            <a:schemeClr val="dk1"/>
                          </a:solidFill>
                          <a:latin typeface="Trebuchet MS" panose="020B0603020202020204" pitchFamily="34" charset="0"/>
                          <a:ea typeface="Tahoma"/>
                          <a:cs typeface="Tahoma"/>
                          <a:sym typeface="Tahoma"/>
                        </a:rPr>
                        <a:t>OR</a:t>
                      </a:r>
                    </a:p>
                    <a:p>
                      <a:pPr marL="0" marR="0" lvl="0" indent="0" algn="l" rtl="0">
                        <a:lnSpc>
                          <a:spcPct val="115000"/>
                        </a:lnSpc>
                        <a:spcBef>
                          <a:spcPts val="0"/>
                        </a:spcBef>
                        <a:spcAft>
                          <a:spcPts val="0"/>
                        </a:spcAft>
                        <a:buClr>
                          <a:srgbClr val="000000"/>
                        </a:buClr>
                        <a:buSzPts val="2200"/>
                        <a:buFont typeface="Arial"/>
                        <a:buNone/>
                      </a:pPr>
                      <a:r>
                        <a:rPr lang="en-US" sz="1200" u="none" strike="noStrike" cap="none" dirty="0" smtClean="0">
                          <a:solidFill>
                            <a:schemeClr val="dk1"/>
                          </a:solidFill>
                          <a:latin typeface="Trebuchet MS" panose="020B0603020202020204" pitchFamily="34" charset="0"/>
                          <a:ea typeface="Tahoma"/>
                          <a:cs typeface="Tahoma"/>
                          <a:sym typeface="Tahoma"/>
                        </a:rPr>
                        <a:t>School has stayed at a </a:t>
                      </a:r>
                      <a:r>
                        <a:rPr lang="en-US" sz="1200" dirty="0" smtClean="0">
                          <a:solidFill>
                            <a:schemeClr val="dk1"/>
                          </a:solidFill>
                          <a:latin typeface="Trebuchet MS" panose="020B0603020202020204" pitchFamily="34" charset="0"/>
                          <a:ea typeface="Tahoma"/>
                          <a:cs typeface="Tahoma"/>
                          <a:sym typeface="Tahoma"/>
                        </a:rPr>
                        <a:t>Level Two</a:t>
                      </a:r>
                      <a:r>
                        <a:rPr lang="en-US" sz="1200" u="none" strike="noStrike" cap="none" dirty="0" smtClean="0">
                          <a:solidFill>
                            <a:schemeClr val="dk1"/>
                          </a:solidFill>
                          <a:latin typeface="Trebuchet MS" panose="020B0603020202020204" pitchFamily="34" charset="0"/>
                          <a:ea typeface="Tahoma"/>
                          <a:cs typeface="Tahoma"/>
                          <a:sym typeface="Tahoma"/>
                        </a:rPr>
                        <a:t> or three through four consecutive years. </a:t>
                      </a:r>
                      <a:r>
                        <a:rPr lang="en-US" sz="1200" dirty="0" smtClean="0">
                          <a:solidFill>
                            <a:schemeClr val="dk1"/>
                          </a:solidFill>
                          <a:latin typeface="Trebuchet MS" panose="020B0603020202020204" pitchFamily="34" charset="0"/>
                          <a:ea typeface="Tahoma"/>
                          <a:cs typeface="Tahoma"/>
                          <a:sym typeface="Tahoma"/>
                        </a:rPr>
                        <a:t>(Level Three - 4 Years Rating)</a:t>
                      </a:r>
                      <a:endParaRPr lang="en-US" sz="12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088737"/>
                  </a:ext>
                </a:extLst>
              </a:tr>
            </a:tbl>
          </a:graphicData>
        </a:graphic>
      </p:graphicFrame>
    </p:spTree>
    <p:extLst>
      <p:ext uri="{BB962C8B-B14F-4D97-AF65-F5344CB8AC3E}">
        <p14:creationId xmlns:p14="http://schemas.microsoft.com/office/powerpoint/2010/main" val="1858279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0631dc9199_0_14"/>
          <p:cNvSpPr txBox="1">
            <a:spLocks noGrp="1"/>
          </p:cNvSpPr>
          <p:nvPr>
            <p:ph type="title" idx="4294967295"/>
          </p:nvPr>
        </p:nvSpPr>
        <p:spPr>
          <a:xfrm>
            <a:off x="310896" y="128016"/>
            <a:ext cx="8140050" cy="779625"/>
          </a:xfrm>
          <a:prstGeom prst="rect">
            <a:avLst/>
          </a:prstGeom>
          <a:noFill/>
          <a:ln>
            <a:noFill/>
          </a:ln>
        </p:spPr>
        <p:txBody>
          <a:bodyPr spcFirstLastPara="1" wrap="square" lIns="91425" tIns="91425" rIns="91425" bIns="91425" anchor="t" anchorCtr="0">
            <a:normAutofit/>
          </a:bodyPr>
          <a:lstStyle/>
          <a:p>
            <a:pPr>
              <a:buSzPts val="3700"/>
            </a:pPr>
            <a:r>
              <a:rPr lang="en-US" sz="2600" dirty="0" smtClean="0">
                <a:latin typeface="Trebuchet MS" panose="020B0603020202020204" pitchFamily="34" charset="0"/>
                <a:ea typeface="Tahoma"/>
                <a:cs typeface="Tahoma"/>
                <a:sym typeface="Tahoma"/>
              </a:rPr>
              <a:t>College, Career, and Civic Readiness Index</a:t>
            </a:r>
            <a:endParaRPr sz="2600" dirty="0">
              <a:latin typeface="Trebuchet MS" panose="020B0603020202020204" pitchFamily="34" charset="0"/>
              <a:ea typeface="Tahoma"/>
              <a:cs typeface="Tahoma"/>
              <a:sym typeface="Tahoma"/>
            </a:endParaRPr>
          </a:p>
        </p:txBody>
      </p:sp>
      <p:graphicFrame>
        <p:nvGraphicFramePr>
          <p:cNvPr id="590" name="Google Shape;590;g10631dc9199_0_14" descr="A measure that gives students credit for certain advanced coursework, CTE credentials, work-based learning, or service learning experiences.&#10;" title="CCCRI Indicator Description"/>
          <p:cNvGraphicFramePr/>
          <p:nvPr>
            <p:extLst>
              <p:ext uri="{D42A27DB-BD31-4B8C-83A1-F6EECF244321}">
                <p14:modId xmlns:p14="http://schemas.microsoft.com/office/powerpoint/2010/main" val="546533213"/>
              </p:ext>
            </p:extLst>
          </p:nvPr>
        </p:nvGraphicFramePr>
        <p:xfrm>
          <a:off x="310896" y="960120"/>
          <a:ext cx="7781175" cy="1851627"/>
        </p:xfrm>
        <a:graphic>
          <a:graphicData uri="http://schemas.openxmlformats.org/drawingml/2006/table">
            <a:tbl>
              <a:tblPr firstRow="1">
                <a:noFill/>
              </a:tblPr>
              <a:tblGrid>
                <a:gridCol w="3256256">
                  <a:extLst>
                    <a:ext uri="{9D8B030D-6E8A-4147-A177-3AD203B41FA5}">
                      <a16:colId xmlns:a16="http://schemas.microsoft.com/office/drawing/2014/main" val="20000"/>
                    </a:ext>
                  </a:extLst>
                </a:gridCol>
                <a:gridCol w="4524919">
                  <a:extLst>
                    <a:ext uri="{9D8B030D-6E8A-4147-A177-3AD203B41FA5}">
                      <a16:colId xmlns:a16="http://schemas.microsoft.com/office/drawing/2014/main" val="20001"/>
                    </a:ext>
                  </a:extLst>
                </a:gridCol>
              </a:tblGrid>
              <a:tr h="411458">
                <a:tc>
                  <a:txBody>
                    <a:bodyPr/>
                    <a:lstStyle/>
                    <a:p>
                      <a:pPr marL="0" marR="0" lvl="0" indent="0" algn="l" rtl="0">
                        <a:lnSpc>
                          <a:spcPct val="100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Indicator</a:t>
                      </a:r>
                      <a:endParaRPr sz="1800" u="none" strike="noStrike" cap="none" dirty="0">
                        <a:latin typeface="Trebuchet MS"/>
                        <a:ea typeface="Trebuchet MS"/>
                        <a:cs typeface="Trebuchet MS"/>
                        <a:sym typeface="Trebuchet MS"/>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High Schools</a:t>
                      </a:r>
                      <a:endParaRPr sz="1800" u="none" strike="noStrike" cap="none" dirty="0">
                        <a:latin typeface="Trebuchet MS"/>
                        <a:ea typeface="Trebuchet MS"/>
                        <a:cs typeface="Trebuchet MS"/>
                        <a:sym typeface="Trebuchet MS"/>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440169">
                <a:tc>
                  <a:txBody>
                    <a:bodyPr/>
                    <a:lstStyle/>
                    <a:p>
                      <a:pPr marL="0" marR="0" lvl="0" indent="0" algn="l" rtl="0">
                        <a:lnSpc>
                          <a:spcPct val="114000"/>
                        </a:lnSpc>
                        <a:spcBef>
                          <a:spcPts val="75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College, Career, and Civics Readiness (CCCRI)*</a:t>
                      </a:r>
                      <a:endParaRPr sz="1800" u="none" strike="noStrike" cap="none" dirty="0">
                        <a:latin typeface="Trebuchet MS"/>
                        <a:ea typeface="Trebuchet MS"/>
                        <a:cs typeface="Trebuchet MS"/>
                        <a:sym typeface="Trebuchet MS"/>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tc>
                  <a:txBody>
                    <a:bodyPr/>
                    <a:lstStyle/>
                    <a:p>
                      <a:pPr marL="0" marR="0" lvl="0" indent="0" algn="l" rtl="0">
                        <a:lnSpc>
                          <a:spcPct val="114000"/>
                        </a:lnSpc>
                        <a:spcBef>
                          <a:spcPts val="750"/>
                        </a:spcBef>
                        <a:spcAft>
                          <a:spcPts val="0"/>
                        </a:spcAft>
                        <a:buClr>
                          <a:srgbClr val="000000"/>
                        </a:buClr>
                        <a:buSzPts val="2400"/>
                        <a:buFont typeface="Arial"/>
                        <a:buNone/>
                      </a:pPr>
                      <a:r>
                        <a:rPr lang="en-US" sz="1800" u="none" strike="noStrike" cap="none" dirty="0">
                          <a:latin typeface="Trebuchet MS"/>
                          <a:ea typeface="Trebuchet MS"/>
                          <a:cs typeface="Trebuchet MS"/>
                          <a:sym typeface="Trebuchet MS"/>
                        </a:rPr>
                        <a:t>A measure that gives students credit for certain advanced coursework, CTE credentials, work-based learning, or service learning experiences.</a:t>
                      </a:r>
                      <a:endParaRPr sz="1800" u="none" strike="noStrike" cap="none" dirty="0">
                        <a:latin typeface="Trebuchet MS"/>
                        <a:ea typeface="Trebuchet MS"/>
                        <a:cs typeface="Trebuchet MS"/>
                        <a:sym typeface="Trebuchet MS"/>
                      </a:endParaRPr>
                    </a:p>
                  </a:txBody>
                  <a:tcPr marL="68569" marR="68569" marT="68569" marB="68569">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Google Shape;634;gfb02c719fe_0_415"/>
          <p:cNvSpPr txBox="1">
            <a:spLocks noGrp="1"/>
          </p:cNvSpPr>
          <p:nvPr>
            <p:ph type="sldNum" idx="12"/>
          </p:nvPr>
        </p:nvSpPr>
        <p:spPr>
          <a:xfrm>
            <a:off x="8327310" y="4632638"/>
            <a:ext cx="499500" cy="3773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36</a:t>
            </a:fld>
            <a:endParaRPr dirty="0"/>
          </a:p>
        </p:txBody>
      </p:sp>
    </p:spTree>
    <p:extLst>
      <p:ext uri="{BB962C8B-B14F-4D97-AF65-F5344CB8AC3E}">
        <p14:creationId xmlns:p14="http://schemas.microsoft.com/office/powerpoint/2010/main" val="2554997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10655985d15_0_125"/>
          <p:cNvSpPr txBox="1">
            <a:spLocks noGrp="1"/>
          </p:cNvSpPr>
          <p:nvPr>
            <p:ph type="title"/>
          </p:nvPr>
        </p:nvSpPr>
        <p:spPr>
          <a:xfrm>
            <a:off x="311700" y="128016"/>
            <a:ext cx="8520525" cy="572625"/>
          </a:xfrm>
          <a:prstGeom prst="rect">
            <a:avLst/>
          </a:prstGeom>
        </p:spPr>
        <p:txBody>
          <a:bodyPr spcFirstLastPara="1" wrap="square" lIns="91425" tIns="91425" rIns="91425" bIns="91425" anchor="t" anchorCtr="0">
            <a:noAutofit/>
          </a:bodyPr>
          <a:lstStyle/>
          <a:p>
            <a:pPr>
              <a:buClr>
                <a:schemeClr val="dk1"/>
              </a:buClr>
              <a:buSzPts val="990"/>
            </a:pPr>
            <a:r>
              <a:rPr lang="en-US" sz="2600" dirty="0" smtClean="0">
                <a:latin typeface="Trebuchet MS"/>
                <a:ea typeface="Trebuchet MS"/>
                <a:cs typeface="Trebuchet MS"/>
                <a:sym typeface="Trebuchet MS"/>
              </a:rPr>
              <a:t>Who is included in this Indicator? </a:t>
            </a:r>
            <a:endParaRPr sz="2600" dirty="0">
              <a:latin typeface="Trebuchet MS"/>
              <a:ea typeface="Trebuchet MS"/>
              <a:cs typeface="Trebuchet MS"/>
              <a:sym typeface="Trebuchet MS"/>
            </a:endParaRPr>
          </a:p>
        </p:txBody>
      </p:sp>
      <p:sp>
        <p:nvSpPr>
          <p:cNvPr id="601" name="Google Shape;601;g10655985d15_0_125"/>
          <p:cNvSpPr txBox="1">
            <a:spLocks noGrp="1"/>
          </p:cNvSpPr>
          <p:nvPr>
            <p:ph type="sldNum" idx="12"/>
          </p:nvPr>
        </p:nvSpPr>
        <p:spPr>
          <a:xfrm>
            <a:off x="8472458" y="4663217"/>
            <a:ext cx="548775" cy="393525"/>
          </a:xfrm>
          <a:prstGeom prst="rect">
            <a:avLst/>
          </a:prstGeom>
        </p:spPr>
        <p:txBody>
          <a:bodyPr spcFirstLastPara="1" wrap="square" lIns="91425" tIns="91425" rIns="91425" bIns="91425" anchor="ctr" anchorCtr="0">
            <a:normAutofit/>
          </a:bodyPr>
          <a:lstStyle/>
          <a:p>
            <a:fld id="{00000000-1234-1234-1234-123412341234}" type="slidenum">
              <a:rPr lang="en-US"/>
              <a:pPr/>
              <a:t>37</a:t>
            </a:fld>
            <a:endParaRPr/>
          </a:p>
        </p:txBody>
      </p:sp>
      <mc:AlternateContent xmlns:mc="http://schemas.openxmlformats.org/markup-compatibility/2006" xmlns:a14="http://schemas.microsoft.com/office/drawing/2010/main">
        <mc:Choice Requires="a14">
          <p:sp>
            <p:nvSpPr>
              <p:cNvPr id="602" name="Google Shape;602;g10655985d15_0_125"/>
              <p:cNvSpPr txBox="1">
                <a:spLocks noGrp="1"/>
              </p:cNvSpPr>
              <p:nvPr>
                <p:ph type="body" idx="1"/>
              </p:nvPr>
            </p:nvSpPr>
            <p:spPr>
              <a:xfrm>
                <a:off x="311700" y="795528"/>
                <a:ext cx="8520525" cy="4347972"/>
              </a:xfrm>
              <a:prstGeom prst="rect">
                <a:avLst/>
              </a:prstGeom>
            </p:spPr>
            <p:txBody>
              <a:bodyPr spcFirstLastPara="1" wrap="square" lIns="91425" tIns="91425" rIns="91425" bIns="91425" anchor="t" anchorCtr="0">
                <a:normAutofit fontScale="62500" lnSpcReduction="20000"/>
              </a:bodyPr>
              <a:lstStyle/>
              <a:p>
                <a:pPr marL="0" indent="0">
                  <a:lnSpc>
                    <a:spcPct val="134000"/>
                  </a:lnSpc>
                  <a:spcBef>
                    <a:spcPts val="750"/>
                  </a:spcBef>
                  <a:buNone/>
                </a:pPr>
                <a:r>
                  <a:rPr lang="en-US" sz="2600" b="0" dirty="0">
                    <a:solidFill>
                      <a:schemeClr val="dk1"/>
                    </a:solidFill>
                    <a:latin typeface="Trebuchet MS" panose="020B0603020202020204" pitchFamily="34" charset="0"/>
                    <a:ea typeface="Trebuchet MS"/>
                    <a:cs typeface="Trebuchet MS"/>
                    <a:sym typeface="Trebuchet MS"/>
                  </a:rPr>
                  <a:t>Unduplicated count of students in the on-time graduation cohort who:</a:t>
                </a:r>
                <a:endParaRPr sz="2600" b="0" dirty="0">
                  <a:solidFill>
                    <a:schemeClr val="dk1"/>
                  </a:solidFill>
                  <a:latin typeface="Trebuchet MS" panose="020B0603020202020204" pitchFamily="34" charset="0"/>
                  <a:ea typeface="Trebuchet MS"/>
                  <a:cs typeface="Trebuchet MS"/>
                  <a:sym typeface="Trebuchet MS"/>
                </a:endParaRPr>
              </a:p>
              <a:p>
                <a:pPr marL="371475" indent="-342900">
                  <a:lnSpc>
                    <a:spcPct val="134000"/>
                  </a:lnSpc>
                  <a:spcBef>
                    <a:spcPts val="750"/>
                  </a:spcBef>
                  <a:buClrTx/>
                  <a:buSzPct val="133000"/>
                </a:pPr>
                <a:r>
                  <a:rPr lang="en-US" sz="2600" b="0" dirty="0">
                    <a:solidFill>
                      <a:schemeClr val="dk1"/>
                    </a:solidFill>
                    <a:latin typeface="Trebuchet MS" panose="020B0603020202020204" pitchFamily="34" charset="0"/>
                    <a:ea typeface="Trebuchet MS"/>
                    <a:cs typeface="Trebuchet MS"/>
                    <a:sym typeface="Trebuchet MS"/>
                  </a:rPr>
                  <a:t>complete </a:t>
                </a:r>
                <a:r>
                  <a:rPr lang="en-US" sz="2600" b="0" dirty="0" smtClean="0">
                    <a:solidFill>
                      <a:schemeClr val="dk1"/>
                    </a:solidFill>
                    <a:latin typeface="Trebuchet MS" panose="020B0603020202020204" pitchFamily="34" charset="0"/>
                    <a:ea typeface="Trebuchet MS"/>
                    <a:cs typeface="Trebuchet MS"/>
                    <a:sym typeface="Trebuchet MS"/>
                  </a:rPr>
                  <a:t>an </a:t>
                </a:r>
                <a:r>
                  <a:rPr lang="en-US" sz="2600" b="0" dirty="0">
                    <a:solidFill>
                      <a:schemeClr val="dk1"/>
                    </a:solidFill>
                    <a:latin typeface="Trebuchet MS" panose="020B0603020202020204" pitchFamily="34" charset="0"/>
                    <a:ea typeface="Trebuchet MS"/>
                    <a:cs typeface="Trebuchet MS"/>
                    <a:sym typeface="Trebuchet MS"/>
                  </a:rPr>
                  <a:t>AP, IB, </a:t>
                </a:r>
                <a:r>
                  <a:rPr lang="en-US" sz="2600" b="0" dirty="0" smtClean="0">
                    <a:solidFill>
                      <a:schemeClr val="dk1"/>
                    </a:solidFill>
                    <a:latin typeface="Trebuchet MS" panose="020B0603020202020204" pitchFamily="34" charset="0"/>
                    <a:ea typeface="Trebuchet MS"/>
                    <a:cs typeface="Trebuchet MS"/>
                    <a:sym typeface="Trebuchet MS"/>
                  </a:rPr>
                  <a:t>Cambridge, </a:t>
                </a:r>
                <a:r>
                  <a:rPr lang="en-US" sz="2600" b="0" dirty="0">
                    <a:solidFill>
                      <a:schemeClr val="dk1"/>
                    </a:solidFill>
                    <a:latin typeface="Trebuchet MS" panose="020B0603020202020204" pitchFamily="34" charset="0"/>
                    <a:ea typeface="Trebuchet MS"/>
                    <a:cs typeface="Trebuchet MS"/>
                    <a:sym typeface="Trebuchet MS"/>
                  </a:rPr>
                  <a:t>or dual enrollment course;</a:t>
                </a:r>
                <a:endParaRPr sz="2600" b="0" dirty="0">
                  <a:solidFill>
                    <a:schemeClr val="dk1"/>
                  </a:solidFill>
                  <a:latin typeface="Trebuchet MS" panose="020B0603020202020204" pitchFamily="34" charset="0"/>
                  <a:ea typeface="Trebuchet MS"/>
                  <a:cs typeface="Trebuchet MS"/>
                  <a:sym typeface="Trebuchet MS"/>
                </a:endParaRPr>
              </a:p>
              <a:p>
                <a:pPr marL="371475" indent="-342900">
                  <a:lnSpc>
                    <a:spcPct val="134000"/>
                  </a:lnSpc>
                  <a:spcBef>
                    <a:spcPts val="750"/>
                  </a:spcBef>
                  <a:buClrTx/>
                  <a:buSzPct val="133000"/>
                </a:pPr>
                <a:r>
                  <a:rPr lang="en-US" sz="2600" b="0" dirty="0">
                    <a:solidFill>
                      <a:schemeClr val="dk1"/>
                    </a:solidFill>
                    <a:latin typeface="Trebuchet MS" panose="020B0603020202020204" pitchFamily="34" charset="0"/>
                    <a:ea typeface="Trebuchet MS"/>
                    <a:cs typeface="Trebuchet MS"/>
                    <a:sym typeface="Trebuchet MS"/>
                  </a:rPr>
                  <a:t>earned two or more standard credits for a state-approved sequence in a CTE program and </a:t>
                </a:r>
                <a:r>
                  <a:rPr lang="en-US" sz="2600" b="0" dirty="0">
                    <a:solidFill>
                      <a:schemeClr val="tx1"/>
                    </a:solidFill>
                    <a:latin typeface="Trebuchet MS" panose="020B0603020202020204" pitchFamily="34" charset="0"/>
                    <a:ea typeface="Trebuchet MS"/>
                    <a:cs typeface="Trebuchet MS"/>
                    <a:sym typeface="Trebuchet MS"/>
                  </a:rPr>
                  <a:t>earned a CTE credential</a:t>
                </a:r>
                <a:r>
                  <a:rPr lang="en-US" sz="2600" b="0" dirty="0">
                    <a:solidFill>
                      <a:schemeClr val="dk1"/>
                    </a:solidFill>
                    <a:latin typeface="Trebuchet MS" panose="020B0603020202020204" pitchFamily="34" charset="0"/>
                    <a:ea typeface="Trebuchet MS"/>
                    <a:cs typeface="Trebuchet MS"/>
                    <a:sym typeface="Trebuchet MS"/>
                  </a:rPr>
                  <a:t>;</a:t>
                </a:r>
                <a:endParaRPr sz="2600" b="0" dirty="0">
                  <a:solidFill>
                    <a:schemeClr val="dk1"/>
                  </a:solidFill>
                  <a:latin typeface="Trebuchet MS" panose="020B0603020202020204" pitchFamily="34" charset="0"/>
                  <a:ea typeface="Trebuchet MS"/>
                  <a:cs typeface="Trebuchet MS"/>
                  <a:sym typeface="Trebuchet MS"/>
                </a:endParaRPr>
              </a:p>
              <a:p>
                <a:pPr marL="371475" indent="-342900">
                  <a:lnSpc>
                    <a:spcPct val="134000"/>
                  </a:lnSpc>
                  <a:spcBef>
                    <a:spcPts val="750"/>
                  </a:spcBef>
                  <a:buClrTx/>
                  <a:buSzPct val="133000"/>
                </a:pPr>
                <a:r>
                  <a:rPr lang="en-US" sz="2600" b="0" dirty="0">
                    <a:solidFill>
                      <a:schemeClr val="dk1"/>
                    </a:solidFill>
                    <a:latin typeface="Trebuchet MS" panose="020B0603020202020204" pitchFamily="34" charset="0"/>
                    <a:ea typeface="Trebuchet MS"/>
                    <a:cs typeface="Trebuchet MS"/>
                    <a:sym typeface="Trebuchet MS"/>
                  </a:rPr>
                  <a:t>completed a </a:t>
                </a:r>
                <a:r>
                  <a:rPr lang="en-US" sz="2600" b="0" dirty="0">
                    <a:solidFill>
                      <a:schemeClr val="tx1"/>
                    </a:solidFill>
                    <a:latin typeface="Trebuchet MS" panose="020B0603020202020204" pitchFamily="34" charset="0"/>
                    <a:ea typeface="Trebuchet MS"/>
                    <a:cs typeface="Trebuchet MS"/>
                    <a:sym typeface="Trebuchet MS"/>
                  </a:rPr>
                  <a:t>work-based learning experience</a:t>
                </a:r>
                <a:r>
                  <a:rPr lang="en-US" sz="2600" b="0" dirty="0">
                    <a:solidFill>
                      <a:schemeClr val="dk1"/>
                    </a:solidFill>
                    <a:latin typeface="Trebuchet MS" panose="020B0603020202020204" pitchFamily="34" charset="0"/>
                    <a:ea typeface="Trebuchet MS"/>
                    <a:cs typeface="Trebuchet MS"/>
                    <a:sym typeface="Trebuchet MS"/>
                  </a:rPr>
                  <a:t>; </a:t>
                </a:r>
                <a:endParaRPr lang="en-US" sz="2600" b="0" dirty="0" smtClean="0">
                  <a:solidFill>
                    <a:schemeClr val="dk1"/>
                  </a:solidFill>
                  <a:latin typeface="Trebuchet MS" panose="020B0603020202020204" pitchFamily="34" charset="0"/>
                  <a:ea typeface="Trebuchet MS"/>
                  <a:cs typeface="Trebuchet MS"/>
                  <a:sym typeface="Trebuchet MS"/>
                </a:endParaRPr>
              </a:p>
              <a:p>
                <a:pPr marL="371475" indent="-342900">
                  <a:lnSpc>
                    <a:spcPct val="134000"/>
                  </a:lnSpc>
                  <a:spcBef>
                    <a:spcPts val="750"/>
                  </a:spcBef>
                  <a:buClrTx/>
                  <a:buSzPct val="133000"/>
                </a:pPr>
                <a:r>
                  <a:rPr lang="en-US" sz="2600" b="0" dirty="0" smtClean="0">
                    <a:solidFill>
                      <a:schemeClr val="dk1"/>
                    </a:solidFill>
                    <a:latin typeface="Trebuchet MS" panose="020B0603020202020204" pitchFamily="34" charset="0"/>
                    <a:ea typeface="Trebuchet MS"/>
                    <a:cs typeface="Trebuchet MS"/>
                    <a:sym typeface="Trebuchet MS"/>
                  </a:rPr>
                  <a:t>completed </a:t>
                </a:r>
                <a:r>
                  <a:rPr lang="en-US" sz="2600" b="0" dirty="0">
                    <a:solidFill>
                      <a:schemeClr val="dk1"/>
                    </a:solidFill>
                    <a:latin typeface="Trebuchet MS" panose="020B0603020202020204" pitchFamily="34" charset="0"/>
                    <a:ea typeface="Trebuchet MS"/>
                    <a:cs typeface="Trebuchet MS"/>
                    <a:sym typeface="Trebuchet MS"/>
                  </a:rPr>
                  <a:t>a </a:t>
                </a:r>
                <a:r>
                  <a:rPr lang="en-US" sz="2600" b="0" dirty="0">
                    <a:solidFill>
                      <a:schemeClr val="tx1"/>
                    </a:solidFill>
                    <a:latin typeface="Trebuchet MS" panose="020B0603020202020204" pitchFamily="34" charset="0"/>
                    <a:ea typeface="Trebuchet MS"/>
                    <a:cs typeface="Trebuchet MS"/>
                    <a:sym typeface="Trebuchet MS"/>
                  </a:rPr>
                  <a:t>service-learning </a:t>
                </a:r>
                <a:r>
                  <a:rPr lang="en-US" sz="2600" b="0" dirty="0" smtClean="0">
                    <a:solidFill>
                      <a:schemeClr val="tx1"/>
                    </a:solidFill>
                    <a:latin typeface="Trebuchet MS" panose="020B0603020202020204" pitchFamily="34" charset="0"/>
                    <a:ea typeface="Trebuchet MS"/>
                    <a:cs typeface="Trebuchet MS"/>
                    <a:sym typeface="Trebuchet MS"/>
                  </a:rPr>
                  <a:t>experience</a:t>
                </a:r>
                <a:r>
                  <a:rPr lang="en-US" sz="2600" b="0" dirty="0" smtClean="0">
                    <a:solidFill>
                      <a:schemeClr val="dk1"/>
                    </a:solidFill>
                    <a:latin typeface="Trebuchet MS" panose="020B0603020202020204" pitchFamily="34" charset="0"/>
                    <a:ea typeface="Trebuchet MS"/>
                    <a:cs typeface="Trebuchet MS"/>
                    <a:sym typeface="Trebuchet MS"/>
                  </a:rPr>
                  <a:t>; or</a:t>
                </a:r>
              </a:p>
              <a:p>
                <a:pPr marL="371475" indent="-342900">
                  <a:lnSpc>
                    <a:spcPct val="134000"/>
                  </a:lnSpc>
                  <a:spcBef>
                    <a:spcPts val="750"/>
                  </a:spcBef>
                  <a:buClrTx/>
                  <a:buSzPct val="133000"/>
                </a:pPr>
                <a:r>
                  <a:rPr lang="en-US" sz="2600" b="0" dirty="0" smtClean="0">
                    <a:solidFill>
                      <a:schemeClr val="dk1"/>
                    </a:solidFill>
                    <a:latin typeface="Trebuchet MS" panose="020B0603020202020204" pitchFamily="34" charset="0"/>
                    <a:ea typeface="Trebuchet MS"/>
                    <a:cs typeface="Trebuchet MS"/>
                    <a:sym typeface="Trebuchet MS"/>
                  </a:rPr>
                  <a:t>completed three or more JROTC courses and earned an approved industry credential.</a:t>
                </a:r>
              </a:p>
              <a:p>
                <a:pPr marL="28575" indent="0">
                  <a:lnSpc>
                    <a:spcPct val="134000"/>
                  </a:lnSpc>
                  <a:spcBef>
                    <a:spcPts val="750"/>
                  </a:spcBef>
                  <a:buClr>
                    <a:srgbClr val="C00000"/>
                  </a:buClr>
                  <a:buSzPct val="133000"/>
                  <a:buNone/>
                </a:pPr>
                <a:r>
                  <a:rPr lang="en-US" sz="2600" b="0" dirty="0" smtClean="0">
                    <a:solidFill>
                      <a:schemeClr val="dk1"/>
                    </a:solidFill>
                    <a:latin typeface="Trebuchet MS" panose="020B0603020202020204" pitchFamily="34" charset="0"/>
                    <a:ea typeface="Trebuchet MS"/>
                    <a:cs typeface="Trebuchet MS"/>
                    <a:sym typeface="Trebuchet MS"/>
                  </a:rPr>
                  <a:t>The </a:t>
                </a:r>
                <a:r>
                  <a:rPr lang="en-US" sz="2600" b="0" dirty="0">
                    <a:solidFill>
                      <a:schemeClr val="dk1"/>
                    </a:solidFill>
                    <a:latin typeface="Trebuchet MS" panose="020B0603020202020204" pitchFamily="34" charset="0"/>
                    <a:ea typeface="Trebuchet MS"/>
                    <a:cs typeface="Trebuchet MS"/>
                    <a:sym typeface="Trebuchet MS"/>
                  </a:rPr>
                  <a:t>CCCRI rate calculation is:</a:t>
                </a:r>
              </a:p>
              <a:p>
                <a:pPr indent="0">
                  <a:lnSpc>
                    <a:spcPct val="134000"/>
                  </a:lnSpc>
                  <a:buClr>
                    <a:srgbClr val="C00000"/>
                  </a:buClr>
                  <a:buSzPct val="133000"/>
                  <a:buNone/>
                </a:pPr>
                <a14:m>
                  <m:oMathPara xmlns:m="http://schemas.openxmlformats.org/officeDocument/2006/math">
                    <m:oMathParaPr>
                      <m:jc m:val="centerGroup"/>
                    </m:oMathParaPr>
                    <m:oMath xmlns:m="http://schemas.openxmlformats.org/officeDocument/2006/math">
                      <m:f>
                        <m:fPr>
                          <m:ctrlPr>
                            <a:rPr lang="ar-AE" sz="2600" b="0" i="1">
                              <a:solidFill>
                                <a:srgbClr val="FF0000"/>
                              </a:solidFill>
                              <a:latin typeface="Cambria Math" panose="02040503050406030204" pitchFamily="18" charset="0"/>
                              <a:sym typeface="Trebuchet MS"/>
                            </a:rPr>
                          </m:ctrlPr>
                        </m:fPr>
                        <m:num>
                          <m:r>
                            <m:rPr>
                              <m:nor/>
                            </m:rPr>
                            <a:rPr lang="en-US" sz="2600" b="0" i="1" dirty="0">
                              <a:solidFill>
                                <a:srgbClr val="FF0000"/>
                              </a:solidFill>
                              <a:latin typeface="Trebuchet MS" panose="020B0603020202020204" pitchFamily="34" charset="0"/>
                              <a:ea typeface="Trebuchet MS"/>
                              <a:cs typeface="Trebuchet MS"/>
                              <a:sym typeface="Trebuchet MS"/>
                            </a:rPr>
                            <m:t>the</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number</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of</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students</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who</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meet</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at</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least</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one</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criteria</m:t>
                          </m:r>
                        </m:num>
                        <m:den>
                          <m:r>
                            <m:rPr>
                              <m:nor/>
                            </m:rPr>
                            <a:rPr lang="en-US" sz="2600" b="0" i="1" dirty="0">
                              <a:solidFill>
                                <a:srgbClr val="FF0000"/>
                              </a:solidFill>
                              <a:latin typeface="Trebuchet MS" panose="020B0603020202020204" pitchFamily="34" charset="0"/>
                              <a:ea typeface="Trebuchet MS"/>
                              <a:cs typeface="Trebuchet MS"/>
                              <a:sym typeface="Trebuchet MS"/>
                            </a:rPr>
                            <m:t>number</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of</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students</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in</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the</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on</m:t>
                          </m:r>
                          <m:r>
                            <m:rPr>
                              <m:nor/>
                            </m:rPr>
                            <a:rPr lang="en-US" sz="2600" b="0" i="1" dirty="0">
                              <a:solidFill>
                                <a:srgbClr val="FF0000"/>
                              </a:solidFill>
                              <a:latin typeface="Trebuchet MS" panose="020B0603020202020204" pitchFamily="34" charset="0"/>
                              <a:ea typeface="Trebuchet MS"/>
                              <a:cs typeface="Trebuchet MS"/>
                              <a:sym typeface="Trebuchet MS"/>
                            </a:rPr>
                            <m:t>−</m:t>
                          </m:r>
                          <m:r>
                            <m:rPr>
                              <m:nor/>
                            </m:rPr>
                            <a:rPr lang="en-US" sz="2600" b="0" i="1" dirty="0">
                              <a:solidFill>
                                <a:srgbClr val="FF0000"/>
                              </a:solidFill>
                              <a:latin typeface="Trebuchet MS" panose="020B0603020202020204" pitchFamily="34" charset="0"/>
                              <a:ea typeface="Trebuchet MS"/>
                              <a:cs typeface="Trebuchet MS"/>
                              <a:sym typeface="Trebuchet MS"/>
                            </a:rPr>
                            <m:t>time</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graduation</m:t>
                          </m:r>
                          <m:r>
                            <m:rPr>
                              <m:nor/>
                            </m:rPr>
                            <a:rPr lang="en-US" sz="2600" b="0" i="1" dirty="0">
                              <a:solidFill>
                                <a:srgbClr val="FF0000"/>
                              </a:solidFill>
                              <a:latin typeface="Trebuchet MS" panose="020B0603020202020204" pitchFamily="34" charset="0"/>
                              <a:ea typeface="Trebuchet MS"/>
                              <a:cs typeface="Trebuchet MS"/>
                              <a:sym typeface="Trebuchet MS"/>
                            </a:rPr>
                            <m:t> </m:t>
                          </m:r>
                          <m:r>
                            <m:rPr>
                              <m:nor/>
                            </m:rPr>
                            <a:rPr lang="en-US" sz="2600" b="0" i="1" dirty="0">
                              <a:solidFill>
                                <a:srgbClr val="FF0000"/>
                              </a:solidFill>
                              <a:latin typeface="Trebuchet MS" panose="020B0603020202020204" pitchFamily="34" charset="0"/>
                              <a:ea typeface="Trebuchet MS"/>
                              <a:cs typeface="Trebuchet MS"/>
                              <a:sym typeface="Trebuchet MS"/>
                            </a:rPr>
                            <m:t>cohort</m:t>
                          </m:r>
                        </m:den>
                      </m:f>
                    </m:oMath>
                  </m:oMathPara>
                </a14:m>
                <a:endParaRPr sz="2600" b="0" dirty="0">
                  <a:solidFill>
                    <a:schemeClr val="dk1"/>
                  </a:solidFill>
                  <a:latin typeface="Trebuchet MS" panose="020B0603020202020204" pitchFamily="34" charset="0"/>
                  <a:ea typeface="Trebuchet MS"/>
                  <a:cs typeface="Trebuchet MS"/>
                  <a:sym typeface="Trebuchet MS"/>
                </a:endParaRPr>
              </a:p>
              <a:p>
                <a:pPr indent="-342900">
                  <a:buClr>
                    <a:srgbClr val="C00000"/>
                  </a:buClr>
                  <a:buSzPct val="133000"/>
                  <a:buFont typeface="Arial" panose="020B0604020202020204" pitchFamily="34" charset="0"/>
                  <a:buChar char="•"/>
                </a:pPr>
                <a:endParaRPr sz="2250" b="0" dirty="0">
                  <a:solidFill>
                    <a:schemeClr val="dk1"/>
                  </a:solidFill>
                  <a:latin typeface="Trebuchet MS"/>
                  <a:ea typeface="Trebuchet MS"/>
                  <a:cs typeface="Trebuchet MS"/>
                  <a:sym typeface="Trebuchet MS"/>
                </a:endParaRPr>
              </a:p>
              <a:p>
                <a:pPr marL="0" indent="0">
                  <a:buNone/>
                </a:pPr>
                <a:endParaRPr sz="2250" dirty="0">
                  <a:solidFill>
                    <a:schemeClr val="dk1"/>
                  </a:solidFill>
                  <a:latin typeface="Trebuchet MS"/>
                  <a:ea typeface="Trebuchet MS"/>
                  <a:cs typeface="Trebuchet MS"/>
                  <a:sym typeface="Trebuchet MS"/>
                </a:endParaRPr>
              </a:p>
            </p:txBody>
          </p:sp>
        </mc:Choice>
        <mc:Fallback xmlns="">
          <p:sp>
            <p:nvSpPr>
              <p:cNvPr id="602" name="Google Shape;602;g10655985d15_0_125"/>
              <p:cNvSpPr txBox="1">
                <a:spLocks noGrp="1" noRot="1" noChangeAspect="1" noMove="1" noResize="1" noEditPoints="1" noAdjustHandles="1" noChangeArrowheads="1" noChangeShapeType="1" noTextEdit="1"/>
              </p:cNvSpPr>
              <p:nvPr>
                <p:ph type="body" idx="1"/>
              </p:nvPr>
            </p:nvSpPr>
            <p:spPr>
              <a:xfrm>
                <a:off x="311700" y="795528"/>
                <a:ext cx="8520525" cy="4347972"/>
              </a:xfrm>
              <a:prstGeom prst="rect">
                <a:avLst/>
              </a:prstGeom>
              <a:blipFill>
                <a:blip r:embed="rId3"/>
                <a:stretch>
                  <a:fillRect l="-358"/>
                </a:stretch>
              </a:blipFill>
            </p:spPr>
            <p:txBody>
              <a:bodyPr/>
              <a:lstStyle/>
              <a:p>
                <a:r>
                  <a:rPr lang="en-US">
                    <a:noFill/>
                  </a:rPr>
                  <a:t> </a:t>
                </a:r>
              </a:p>
            </p:txBody>
          </p:sp>
        </mc:Fallback>
      </mc:AlternateContent>
    </p:spTree>
    <p:extLst>
      <p:ext uri="{BB962C8B-B14F-4D97-AF65-F5344CB8AC3E}">
        <p14:creationId xmlns:p14="http://schemas.microsoft.com/office/powerpoint/2010/main" val="388412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0655985d15_0_180"/>
          <p:cNvSpPr txBox="1">
            <a:spLocks noGrp="1"/>
          </p:cNvSpPr>
          <p:nvPr>
            <p:ph type="title"/>
          </p:nvPr>
        </p:nvSpPr>
        <p:spPr>
          <a:xfrm>
            <a:off x="310896" y="128016"/>
            <a:ext cx="8709525" cy="572625"/>
          </a:xfrm>
          <a:prstGeom prst="rect">
            <a:avLst/>
          </a:prstGeom>
        </p:spPr>
        <p:txBody>
          <a:bodyPr spcFirstLastPara="1" wrap="square" lIns="91425" tIns="91425" rIns="91425" bIns="91425" anchor="t" anchorCtr="0">
            <a:normAutofit fontScale="90000"/>
          </a:bodyPr>
          <a:lstStyle/>
          <a:p>
            <a:pPr>
              <a:buClr>
                <a:schemeClr val="dk1"/>
              </a:buClr>
              <a:buSzPts val="891"/>
            </a:pPr>
            <a:r>
              <a:rPr lang="en-US" sz="2900" dirty="0" smtClean="0">
                <a:latin typeface="Trebuchet MS"/>
                <a:ea typeface="Trebuchet MS"/>
                <a:cs typeface="Trebuchet MS"/>
                <a:sym typeface="Trebuchet MS"/>
              </a:rPr>
              <a:t>CCCRI </a:t>
            </a:r>
            <a:r>
              <a:rPr lang="en-US" sz="2900" dirty="0">
                <a:latin typeface="Trebuchet MS"/>
                <a:ea typeface="Trebuchet MS"/>
                <a:cs typeface="Trebuchet MS"/>
                <a:sym typeface="Trebuchet MS"/>
              </a:rPr>
              <a:t>Level </a:t>
            </a:r>
            <a:r>
              <a:rPr lang="en-US" sz="2900" dirty="0" smtClean="0">
                <a:latin typeface="Trebuchet MS"/>
                <a:ea typeface="Trebuchet MS"/>
                <a:cs typeface="Trebuchet MS"/>
                <a:sym typeface="Trebuchet MS"/>
              </a:rPr>
              <a:t>Descriptions</a:t>
            </a:r>
            <a:endParaRPr dirty="0"/>
          </a:p>
        </p:txBody>
      </p:sp>
      <p:sp>
        <p:nvSpPr>
          <p:cNvPr id="617" name="Google Shape;617;g10655985d15_0_180"/>
          <p:cNvSpPr txBox="1">
            <a:spLocks noGrp="1"/>
          </p:cNvSpPr>
          <p:nvPr>
            <p:ph type="sldNum" idx="12"/>
          </p:nvPr>
        </p:nvSpPr>
        <p:spPr>
          <a:xfrm>
            <a:off x="8472458" y="4663217"/>
            <a:ext cx="548775" cy="393525"/>
          </a:xfrm>
          <a:prstGeom prst="rect">
            <a:avLst/>
          </a:prstGeom>
        </p:spPr>
        <p:txBody>
          <a:bodyPr spcFirstLastPara="1" wrap="square" lIns="91425" tIns="91425" rIns="91425" bIns="91425" anchor="ctr" anchorCtr="0">
            <a:normAutofit/>
          </a:bodyPr>
          <a:lstStyle/>
          <a:p>
            <a:fld id="{00000000-1234-1234-1234-123412341234}" type="slidenum">
              <a:rPr lang="en-US"/>
              <a:pPr/>
              <a:t>38</a:t>
            </a:fld>
            <a:endParaRPr/>
          </a:p>
        </p:txBody>
      </p:sp>
      <p:graphicFrame>
        <p:nvGraphicFramePr>
          <p:cNvPr id="5" name="Table 4"/>
          <p:cNvGraphicFramePr>
            <a:graphicFrameLocks noGrp="1"/>
          </p:cNvGraphicFramePr>
          <p:nvPr>
            <p:extLst>
              <p:ext uri="{D42A27DB-BD31-4B8C-83A1-F6EECF244321}">
                <p14:modId xmlns:p14="http://schemas.microsoft.com/office/powerpoint/2010/main" val="642415634"/>
              </p:ext>
            </p:extLst>
          </p:nvPr>
        </p:nvGraphicFramePr>
        <p:xfrm>
          <a:off x="310896" y="795528"/>
          <a:ext cx="8256285" cy="3500528"/>
        </p:xfrm>
        <a:graphic>
          <a:graphicData uri="http://schemas.openxmlformats.org/drawingml/2006/table">
            <a:tbl>
              <a:tblPr firstRow="1"/>
              <a:tblGrid>
                <a:gridCol w="2965630">
                  <a:extLst>
                    <a:ext uri="{9D8B030D-6E8A-4147-A177-3AD203B41FA5}">
                      <a16:colId xmlns:a16="http://schemas.microsoft.com/office/drawing/2014/main" val="809673534"/>
                    </a:ext>
                  </a:extLst>
                </a:gridCol>
                <a:gridCol w="5290655">
                  <a:extLst>
                    <a:ext uri="{9D8B030D-6E8A-4147-A177-3AD203B41FA5}">
                      <a16:colId xmlns:a16="http://schemas.microsoft.com/office/drawing/2014/main" val="2735069814"/>
                    </a:ext>
                  </a:extLst>
                </a:gridCol>
              </a:tblGrid>
              <a:tr h="112117">
                <a:tc>
                  <a:txBody>
                    <a:bodyPr/>
                    <a:lstStyle/>
                    <a:p>
                      <a:pPr algn="ctr"/>
                      <a:r>
                        <a:rPr lang="en-US" sz="1600" b="1" dirty="0" smtClean="0">
                          <a:effectLst/>
                          <a:latin typeface="Trebuchet MS" panose="020B0603020202020204" pitchFamily="34" charset="0"/>
                        </a:rPr>
                        <a:t>Level</a:t>
                      </a:r>
                      <a:endParaRPr lang="en-US" sz="1600" b="1" dirty="0">
                        <a:effectLst/>
                        <a:latin typeface="Trebuchet MS" panose="020B0603020202020204" pitchFamily="34"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marR="0" algn="ctr">
                        <a:spcBef>
                          <a:spcPts val="0"/>
                        </a:spcBef>
                        <a:spcAft>
                          <a:spcPts val="0"/>
                        </a:spcAft>
                      </a:pPr>
                      <a:r>
                        <a:rPr lang="en-US" sz="1600" b="1" dirty="0" smtClean="0">
                          <a:effectLst/>
                          <a:latin typeface="Trebuchet MS" panose="020B0603020202020204" pitchFamily="34" charset="0"/>
                          <a:ea typeface="Times New Roman" panose="02020603050405020304" pitchFamily="18" charset="0"/>
                        </a:rPr>
                        <a:t>Description</a:t>
                      </a:r>
                      <a:endParaRPr lang="en-US" sz="1600" b="1"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133392"/>
                  </a:ext>
                </a:extLst>
              </a:tr>
              <a:tr h="374671">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ONE</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imes New Roman" panose="02020603050405020304" pitchFamily="18" charset="0"/>
                        </a:rPr>
                        <a:t>Meets or exceeds state standard or sufficient improvement</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Pts val="2200"/>
                        <a:buFont typeface="Arial"/>
                        <a:buNone/>
                        <a:tabLst/>
                        <a:defRPr/>
                      </a:pPr>
                      <a:r>
                        <a:rPr lang="en-US" sz="1600" u="none" strike="noStrike" cap="none" dirty="0" smtClean="0">
                          <a:solidFill>
                            <a:schemeClr val="dk1"/>
                          </a:solidFill>
                          <a:latin typeface="Trebuchet MS" panose="020B0603020202020204" pitchFamily="34" charset="0"/>
                          <a:ea typeface="Tahoma"/>
                          <a:cs typeface="Tahoma"/>
                          <a:sym typeface="Tahoma"/>
                        </a:rPr>
                        <a:t>Current </a:t>
                      </a:r>
                      <a:r>
                        <a:rPr lang="en-US" sz="1600" dirty="0" smtClean="0">
                          <a:solidFill>
                            <a:schemeClr val="dk1"/>
                          </a:solidFill>
                          <a:latin typeface="Trebuchet MS" panose="020B0603020202020204" pitchFamily="34" charset="0"/>
                          <a:ea typeface="Tahoma"/>
                          <a:cs typeface="Tahoma"/>
                          <a:sym typeface="Tahoma"/>
                        </a:rPr>
                        <a:t>rate</a:t>
                      </a:r>
                      <a:r>
                        <a:rPr lang="en-US" sz="1600" u="none" strike="noStrike" cap="none" dirty="0" smtClean="0">
                          <a:solidFill>
                            <a:schemeClr val="dk1"/>
                          </a:solidFill>
                          <a:latin typeface="Trebuchet MS" panose="020B0603020202020204" pitchFamily="34" charset="0"/>
                          <a:ea typeface="Tahoma"/>
                          <a:cs typeface="Tahoma"/>
                          <a:sym typeface="Tahoma"/>
                        </a:rPr>
                        <a:t> </a:t>
                      </a:r>
                      <a:r>
                        <a:rPr lang="en-US" sz="1600" dirty="0" smtClean="0">
                          <a:solidFill>
                            <a:schemeClr val="dk1"/>
                          </a:solidFill>
                          <a:latin typeface="Trebuchet MS" panose="020B0603020202020204" pitchFamily="34" charset="0"/>
                          <a:ea typeface="Tahoma"/>
                          <a:cs typeface="Tahoma"/>
                          <a:sym typeface="Tahoma"/>
                        </a:rPr>
                        <a:t>is greater than or equal to 85%</a:t>
                      </a:r>
                      <a:endParaRPr lang="en-US" sz="1600" u="sng" strike="noStrike" cap="none" dirty="0" smtClean="0">
                        <a:solidFill>
                          <a:schemeClr val="dk1"/>
                        </a:solidFill>
                        <a:latin typeface="Trebuchet MS" panose="020B0603020202020204" pitchFamily="34" charset="0"/>
                        <a:ea typeface="Tahoma"/>
                        <a:cs typeface="Tahoma"/>
                        <a:sym typeface="Tahoma"/>
                      </a:endParaRPr>
                    </a:p>
                    <a:p>
                      <a:pPr marL="0" marR="0" lvl="0" indent="0" algn="l" rtl="0">
                        <a:lnSpc>
                          <a:spcPct val="115000"/>
                        </a:lnSpc>
                        <a:spcBef>
                          <a:spcPts val="0"/>
                        </a:spcBef>
                        <a:spcAft>
                          <a:spcPts val="0"/>
                        </a:spcAft>
                        <a:buClr>
                          <a:srgbClr val="000000"/>
                        </a:buClr>
                        <a:buSzPts val="2200"/>
                        <a:buFont typeface="Arial"/>
                        <a:buNone/>
                      </a:pP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547640"/>
                  </a:ext>
                </a:extLst>
              </a:tr>
              <a:tr h="367742">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TWO</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imes New Roman" panose="02020603050405020304" pitchFamily="18" charset="0"/>
                        </a:rPr>
                        <a:t>Near state standard or sufficient improvement</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dirty="0" smtClean="0">
                          <a:solidFill>
                            <a:schemeClr val="dk1"/>
                          </a:solidFill>
                          <a:latin typeface="Trebuchet MS" panose="020B0603020202020204" pitchFamily="34" charset="0"/>
                          <a:ea typeface="Tahoma"/>
                          <a:cs typeface="Tahoma"/>
                          <a:sym typeface="Tahoma"/>
                        </a:rPr>
                        <a:t>Current rate is less than 85% but greater than 70%</a:t>
                      </a: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080372"/>
                  </a:ext>
                </a:extLst>
              </a:tr>
              <a:tr h="974269">
                <a:tc>
                  <a:txBody>
                    <a:bodyPr/>
                    <a:lstStyle/>
                    <a:p>
                      <a:pPr marL="44450" marR="0">
                        <a:spcBef>
                          <a:spcPts val="0"/>
                        </a:spcBef>
                        <a:spcAft>
                          <a:spcPts val="0"/>
                        </a:spcAft>
                      </a:pPr>
                      <a:r>
                        <a:rPr lang="en-US" sz="1600" b="1" dirty="0">
                          <a:solidFill>
                            <a:srgbClr val="000000"/>
                          </a:solidFill>
                          <a:effectLst/>
                          <a:latin typeface="Trebuchet MS" panose="020B0603020202020204" pitchFamily="34" charset="0"/>
                          <a:ea typeface="Tahoma" panose="020B0604030504040204" pitchFamily="34" charset="0"/>
                        </a:rPr>
                        <a:t>LEVEL THREE</a:t>
                      </a:r>
                      <a:endParaRPr lang="en-US" sz="1600" dirty="0">
                        <a:effectLst/>
                        <a:latin typeface="Trebuchet MS" panose="020B0603020202020204" pitchFamily="34" charset="0"/>
                        <a:ea typeface="Times New Roman" panose="02020603050405020304" pitchFamily="18" charset="0"/>
                      </a:endParaRPr>
                    </a:p>
                    <a:p>
                      <a:pPr marL="44450" marR="0">
                        <a:spcBef>
                          <a:spcPts val="0"/>
                        </a:spcBef>
                        <a:spcAft>
                          <a:spcPts val="0"/>
                        </a:spcAft>
                      </a:pPr>
                      <a:r>
                        <a:rPr lang="en-US" sz="1600" dirty="0">
                          <a:solidFill>
                            <a:srgbClr val="000000"/>
                          </a:solidFill>
                          <a:effectLst/>
                          <a:latin typeface="Trebuchet MS" panose="020B0603020202020204" pitchFamily="34" charset="0"/>
                          <a:ea typeface="Tahoma" panose="020B0604030504040204" pitchFamily="34" charset="0"/>
                        </a:rPr>
                        <a:t>School demonstrated performance below the benchmarks for Level One and Level Two.</a:t>
                      </a:r>
                      <a:endParaRPr lang="en-US" sz="1600" dirty="0">
                        <a:effectLst/>
                        <a:latin typeface="Trebuchet MS" panose="020B0603020202020204" pitchFamily="34" charset="0"/>
                        <a:ea typeface="Times New Roman" panose="02020603050405020304" pitchFamily="18" charset="0"/>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marL="0" marR="0" lvl="0" indent="0" algn="l" rtl="0">
                        <a:lnSpc>
                          <a:spcPct val="115000"/>
                        </a:lnSpc>
                        <a:spcBef>
                          <a:spcPts val="0"/>
                        </a:spcBef>
                        <a:spcAft>
                          <a:spcPts val="0"/>
                        </a:spcAft>
                        <a:buClr>
                          <a:srgbClr val="000000"/>
                        </a:buClr>
                        <a:buSzPts val="2200"/>
                        <a:buFont typeface="Arial"/>
                        <a:buNone/>
                      </a:pPr>
                      <a:r>
                        <a:rPr lang="en-US" sz="1600" dirty="0" smtClean="0">
                          <a:solidFill>
                            <a:schemeClr val="dk1"/>
                          </a:solidFill>
                          <a:latin typeface="Trebuchet MS" panose="020B0603020202020204" pitchFamily="34" charset="0"/>
                          <a:ea typeface="Tahoma"/>
                          <a:cs typeface="Tahoma"/>
                          <a:sym typeface="Tahoma"/>
                        </a:rPr>
                        <a:t>Current rate is less than or equal to 70%</a:t>
                      </a:r>
                      <a:endParaRPr lang="en-US" sz="1600" u="none" strike="noStrike" cap="none" dirty="0">
                        <a:solidFill>
                          <a:schemeClr val="dk1"/>
                        </a:solidFill>
                        <a:latin typeface="Trebuchet MS" panose="020B0603020202020204" pitchFamily="34" charset="0"/>
                        <a:ea typeface="Tahoma"/>
                        <a:cs typeface="Tahoma"/>
                        <a:sym typeface="Tahoma"/>
                      </a:endParaRPr>
                    </a:p>
                  </a:txBody>
                  <a:tcPr marL="41326" marR="41326" marT="41326" marB="413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85016"/>
                  </a:ext>
                </a:extLst>
              </a:tr>
            </a:tbl>
          </a:graphicData>
        </a:graphic>
      </p:graphicFrame>
    </p:spTree>
    <p:extLst>
      <p:ext uri="{BB962C8B-B14F-4D97-AF65-F5344CB8AC3E}">
        <p14:creationId xmlns:p14="http://schemas.microsoft.com/office/powerpoint/2010/main" val="1751151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2246810"/>
            <a:ext cx="8520600" cy="681279"/>
          </a:xfrm>
        </p:spPr>
        <p:txBody>
          <a:bodyPr/>
          <a:lstStyle/>
          <a:p>
            <a:pPr algn="l">
              <a:lnSpc>
                <a:spcPct val="114000"/>
              </a:lnSpc>
              <a:spcBef>
                <a:spcPts val="750"/>
              </a:spcBef>
            </a:pPr>
            <a:r>
              <a:rPr lang="en-US" dirty="0" smtClean="0"/>
              <a:t>Availability of Data</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39</a:t>
            </a:fld>
            <a:endParaRPr lang="en-US"/>
          </a:p>
        </p:txBody>
      </p:sp>
    </p:spTree>
    <p:extLst>
      <p:ext uri="{BB962C8B-B14F-4D97-AF65-F5344CB8AC3E}">
        <p14:creationId xmlns:p14="http://schemas.microsoft.com/office/powerpoint/2010/main" val="1685420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Accountability-Related Goals </a:t>
            </a:r>
            <a:r>
              <a:rPr lang="en-US" sz="2600" dirty="0" smtClean="0">
                <a:latin typeface="Trebuchet MS" panose="020B0603020202020204" pitchFamily="34" charset="0"/>
              </a:rPr>
              <a:t>(3 </a:t>
            </a:r>
            <a:r>
              <a:rPr lang="en-US" sz="2600" dirty="0">
                <a:latin typeface="Trebuchet MS" panose="020B0603020202020204" pitchFamily="34" charset="0"/>
              </a:rPr>
              <a:t>of </a:t>
            </a:r>
            <a:r>
              <a:rPr lang="en-US" sz="2600" dirty="0" smtClean="0">
                <a:latin typeface="Trebuchet MS" panose="020B0603020202020204" pitchFamily="34" charset="0"/>
              </a:rPr>
              <a:t>4)</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701886"/>
            <a:ext cx="8520525" cy="3416400"/>
          </a:xfrm>
        </p:spPr>
        <p:txBody>
          <a:bodyPr>
            <a:noAutofit/>
          </a:bodyPr>
          <a:lstStyle/>
          <a:p>
            <a:pPr marL="57150" indent="0">
              <a:spcBef>
                <a:spcPts val="750"/>
              </a:spcBef>
              <a:buNone/>
            </a:pPr>
            <a:r>
              <a:rPr lang="en-US" sz="1900" dirty="0" smtClean="0">
                <a:solidFill>
                  <a:srgbClr val="C00000"/>
                </a:solidFill>
                <a:latin typeface="Trebuchet MS" panose="020B0603020202020204" pitchFamily="34" charset="0"/>
              </a:rPr>
              <a:t>Framing the Task:</a:t>
            </a:r>
          </a:p>
          <a:p>
            <a:pPr>
              <a:spcBef>
                <a:spcPts val="750"/>
              </a:spcBef>
              <a:buFont typeface="Arial" panose="020B0604020202020204" pitchFamily="34" charset="0"/>
              <a:buChar char="•"/>
            </a:pPr>
            <a:r>
              <a:rPr lang="en-US" sz="1900" dirty="0" smtClean="0">
                <a:latin typeface="Trebuchet MS" panose="020B0603020202020204" pitchFamily="34" charset="0"/>
              </a:rPr>
              <a:t>How </a:t>
            </a:r>
            <a:r>
              <a:rPr lang="en-US" sz="1900" dirty="0">
                <a:latin typeface="Trebuchet MS" panose="020B0603020202020204" pitchFamily="34" charset="0"/>
              </a:rPr>
              <a:t>can the current methodology for including growth in accreditation be reconsidered in order to place emphasis on both growth and </a:t>
            </a:r>
            <a:r>
              <a:rPr lang="en-US" sz="1900" dirty="0" smtClean="0">
                <a:latin typeface="Trebuchet MS" panose="020B0603020202020204" pitchFamily="34" charset="0"/>
              </a:rPr>
              <a:t>proficiency?</a:t>
            </a:r>
          </a:p>
          <a:p>
            <a:pPr>
              <a:spcBef>
                <a:spcPts val="750"/>
              </a:spcBef>
              <a:buFont typeface="Arial" panose="020B0604020202020204" pitchFamily="34" charset="0"/>
              <a:buChar char="•"/>
            </a:pPr>
            <a:r>
              <a:rPr lang="en-US" sz="1900" dirty="0" smtClean="0">
                <a:latin typeface="Trebuchet MS" panose="020B0603020202020204" pitchFamily="34" charset="0"/>
              </a:rPr>
              <a:t>Should </a:t>
            </a:r>
            <a:r>
              <a:rPr lang="en-US" sz="1900" dirty="0">
                <a:latin typeface="Trebuchet MS" panose="020B0603020202020204" pitchFamily="34" charset="0"/>
              </a:rPr>
              <a:t>proficiency and growth be independent indicators in the accreditation model (vs. the combined rate)? And how does this work serve </a:t>
            </a:r>
            <a:r>
              <a:rPr lang="en-US" sz="1900" dirty="0" smtClean="0">
                <a:latin typeface="Trebuchet MS" panose="020B0603020202020204" pitchFamily="34" charset="0"/>
              </a:rPr>
              <a:t>transparency?</a:t>
            </a:r>
          </a:p>
          <a:p>
            <a:pPr>
              <a:spcBef>
                <a:spcPts val="750"/>
              </a:spcBef>
              <a:buFont typeface="Arial" panose="020B0604020202020204" pitchFamily="34" charset="0"/>
              <a:buChar char="•"/>
            </a:pPr>
            <a:r>
              <a:rPr lang="en-US" sz="1900" dirty="0" smtClean="0">
                <a:latin typeface="Trebuchet MS" panose="020B0603020202020204" pitchFamily="34" charset="0"/>
              </a:rPr>
              <a:t>How </a:t>
            </a:r>
            <a:r>
              <a:rPr lang="en-US" sz="1900" dirty="0">
                <a:latin typeface="Trebuchet MS" panose="020B0603020202020204" pitchFamily="34" charset="0"/>
              </a:rPr>
              <a:t>should the within-year measurement of growth facilitated by the "through year" growth assessments best be </a:t>
            </a:r>
            <a:r>
              <a:rPr lang="en-US" sz="1900" dirty="0" smtClean="0">
                <a:latin typeface="Trebuchet MS" panose="020B0603020202020204" pitchFamily="34" charset="0"/>
              </a:rPr>
              <a:t>used?</a:t>
            </a:r>
          </a:p>
          <a:p>
            <a:pPr>
              <a:spcBef>
                <a:spcPts val="750"/>
              </a:spcBef>
              <a:buFont typeface="Arial" panose="020B0604020202020204" pitchFamily="34" charset="0"/>
              <a:buChar char="•"/>
            </a:pPr>
            <a:r>
              <a:rPr lang="en-US" sz="1900" dirty="0" smtClean="0">
                <a:latin typeface="Trebuchet MS" panose="020B0603020202020204" pitchFamily="34" charset="0"/>
              </a:rPr>
              <a:t>How </a:t>
            </a:r>
            <a:r>
              <a:rPr lang="en-US" sz="1900" dirty="0">
                <a:latin typeface="Trebuchet MS" panose="020B0603020202020204" pitchFamily="34" charset="0"/>
              </a:rPr>
              <a:t>can a "year-to-year" measurement of growth continue to be included in school performance measures?</a:t>
            </a:r>
          </a:p>
        </p:txBody>
      </p:sp>
      <p:sp>
        <p:nvSpPr>
          <p:cNvPr id="4" name="Slide Number Placeholder 3"/>
          <p:cNvSpPr>
            <a:spLocks noGrp="1"/>
          </p:cNvSpPr>
          <p:nvPr>
            <p:ph type="sldNum" idx="12"/>
          </p:nvPr>
        </p:nvSpPr>
        <p:spPr/>
        <p:txBody>
          <a:bodyPr/>
          <a:lstStyle/>
          <a:p>
            <a:fld id="{00000000-1234-1234-1234-123412341234}" type="slidenum">
              <a:rPr lang="en-US" smtClean="0"/>
              <a:pPr/>
              <a:t>4</a:t>
            </a:fld>
            <a:endParaRPr lang="en-US"/>
          </a:p>
        </p:txBody>
      </p:sp>
    </p:spTree>
    <p:extLst>
      <p:ext uri="{BB962C8B-B14F-4D97-AF65-F5344CB8AC3E}">
        <p14:creationId xmlns:p14="http://schemas.microsoft.com/office/powerpoint/2010/main" val="3495793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520525" cy="572625"/>
          </a:xfrm>
        </p:spPr>
        <p:txBody>
          <a:bodyPr>
            <a:noAutofit/>
          </a:bodyPr>
          <a:lstStyle/>
          <a:p>
            <a:r>
              <a:rPr lang="en-US" sz="2600" dirty="0" smtClean="0">
                <a:solidFill>
                  <a:srgbClr val="C00000"/>
                </a:solidFill>
                <a:hlinkClick r:id="rId3"/>
              </a:rPr>
              <a:t>School Quality Profiles</a:t>
            </a:r>
            <a:endParaRPr lang="en-US" sz="2600" dirty="0">
              <a:solidFill>
                <a:srgbClr val="C00000"/>
              </a:solidFill>
            </a:endParaRPr>
          </a:p>
        </p:txBody>
      </p:sp>
      <p:sp>
        <p:nvSpPr>
          <p:cNvPr id="3" name="Text Placeholder 2"/>
          <p:cNvSpPr>
            <a:spLocks noGrp="1"/>
          </p:cNvSpPr>
          <p:nvPr>
            <p:ph type="body" idx="1"/>
          </p:nvPr>
        </p:nvSpPr>
        <p:spPr>
          <a:xfrm>
            <a:off x="310896" y="795528"/>
            <a:ext cx="8520525" cy="3416400"/>
          </a:xfrm>
        </p:spPr>
        <p:txBody>
          <a:bodyPr/>
          <a:lstStyle/>
          <a:p>
            <a:pPr marL="57150" indent="0">
              <a:buNone/>
            </a:pPr>
            <a:r>
              <a:rPr lang="en-US" b="0" u="sng" dirty="0">
                <a:latin typeface="Trebuchet MS" panose="020B0603020202020204" pitchFamily="34" charset="0"/>
                <a:hlinkClick r:id="rId4"/>
              </a:rPr>
              <a:t>Provides a snapshot of data</a:t>
            </a:r>
            <a:r>
              <a:rPr lang="en-US" b="0" dirty="0">
                <a:latin typeface="Trebuchet MS" panose="020B0603020202020204" pitchFamily="34" charset="0"/>
              </a:rPr>
              <a:t> at the state, division, and school level</a:t>
            </a:r>
            <a:r>
              <a:rPr lang="en-US" b="0" dirty="0" smtClean="0">
                <a:latin typeface="Trebuchet MS" panose="020B0603020202020204" pitchFamily="34" charset="0"/>
              </a:rPr>
              <a:t>.</a:t>
            </a:r>
            <a:endParaRPr lang="en-US"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40</a:t>
            </a:fld>
            <a:endParaRPr lang="en-US"/>
          </a:p>
        </p:txBody>
      </p:sp>
      <p:sp>
        <p:nvSpPr>
          <p:cNvPr id="6" name="Rectangle 5"/>
          <p:cNvSpPr/>
          <p:nvPr/>
        </p:nvSpPr>
        <p:spPr>
          <a:xfrm>
            <a:off x="4454820" y="2417862"/>
            <a:ext cx="234360" cy="307777"/>
          </a:xfrm>
          <a:prstGeom prst="rect">
            <a:avLst/>
          </a:prstGeom>
        </p:spPr>
        <p:txBody>
          <a:bodyPr wrap="none">
            <a:spAutoFit/>
          </a:bodyPr>
          <a:lstStyle/>
          <a:p>
            <a:r>
              <a:rPr lang="en-US" dirty="0"/>
              <a:t> </a:t>
            </a:r>
          </a:p>
        </p:txBody>
      </p:sp>
      <p:pic>
        <p:nvPicPr>
          <p:cNvPr id="2050" name="Picture 2" descr="https://lh3.googleusercontent.com/5NnIQAgaUCNwD_i1jhIEaxaKTvNYQYvrjgG1Hq1Z0QHc5EsNduhcRU1G2UjOeLmcylZiR29HSwJbbnACduJV-ifkBFNGtrDKmdqbwmPxUc8gzwoMagJEPtklGDaPNAk2FxVMMh3C4mZDBe4X1pu9anxZyu_BTOiM_oMLlKPkS5CsSvJt-fEwhDVmFsfNg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567" y="1399643"/>
            <a:ext cx="6400800" cy="342160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203367" y="3752592"/>
            <a:ext cx="1817866" cy="738664"/>
          </a:xfrm>
          <a:prstGeom prst="rect">
            <a:avLst/>
          </a:prstGeom>
          <a:ln>
            <a:solidFill>
              <a:schemeClr val="bg1">
                <a:lumMod val="65000"/>
              </a:schemeClr>
            </a:solidFill>
          </a:ln>
        </p:spPr>
        <p:txBody>
          <a:bodyPr wrap="square">
            <a:spAutoFit/>
          </a:bodyPr>
          <a:lstStyle/>
          <a:p>
            <a:pPr algn="ctr"/>
            <a:r>
              <a:rPr lang="en-US" dirty="0" smtClean="0">
                <a:latin typeface="Trebuchet MS" panose="020B0603020202020204" pitchFamily="34" charset="0"/>
              </a:rPr>
              <a:t>Enter school name to see that school’s profile.</a:t>
            </a:r>
            <a:endParaRPr lang="en-US" dirty="0"/>
          </a:p>
        </p:txBody>
      </p:sp>
      <p:sp>
        <p:nvSpPr>
          <p:cNvPr id="8" name="Left Arrow 7"/>
          <p:cNvSpPr/>
          <p:nvPr/>
        </p:nvSpPr>
        <p:spPr>
          <a:xfrm>
            <a:off x="6282388" y="4031921"/>
            <a:ext cx="920979" cy="18000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74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128016"/>
            <a:ext cx="8709534" cy="572625"/>
          </a:xfrm>
        </p:spPr>
        <p:txBody>
          <a:bodyPr>
            <a:noAutofit/>
          </a:bodyPr>
          <a:lstStyle/>
          <a:p>
            <a:r>
              <a:rPr lang="en-US" sz="2600" dirty="0" smtClean="0"/>
              <a:t>School Quality Profiles:  </a:t>
            </a:r>
            <a:r>
              <a:rPr lang="en-US" sz="2600" i="1" dirty="0" smtClean="0"/>
              <a:t>Accreditation</a:t>
            </a:r>
            <a:r>
              <a:rPr lang="en-US" sz="2600" dirty="0" smtClean="0"/>
              <a:t> tab (1 of 8)</a:t>
            </a:r>
            <a:endParaRPr lang="en-US" sz="2600" dirty="0"/>
          </a:p>
        </p:txBody>
      </p:sp>
      <p:sp>
        <p:nvSpPr>
          <p:cNvPr id="3" name="Text Placeholder 2"/>
          <p:cNvSpPr>
            <a:spLocks noGrp="1"/>
          </p:cNvSpPr>
          <p:nvPr>
            <p:ph type="body" idx="1"/>
          </p:nvPr>
        </p:nvSpPr>
        <p:spPr>
          <a:xfrm>
            <a:off x="311699" y="2105093"/>
            <a:ext cx="8520525" cy="2055920"/>
          </a:xfrm>
        </p:spPr>
        <p:txBody>
          <a:bodyPr/>
          <a:lstStyle/>
          <a:p>
            <a:pPr marL="57150" indent="0">
              <a:buNone/>
            </a:pPr>
            <a:r>
              <a:rPr lang="en-US" b="0" dirty="0" smtClean="0">
                <a:latin typeface="Trebuchet MS" panose="020B0603020202020204" pitchFamily="34" charset="0"/>
              </a:rPr>
              <a:t>Provides the accreditation status of the school.</a:t>
            </a:r>
            <a:endParaRPr lang="en-US" b="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41</a:t>
            </a:fld>
            <a:endParaRPr lang="en-US"/>
          </a:p>
        </p:txBody>
      </p:sp>
      <p:pic>
        <p:nvPicPr>
          <p:cNvPr id="3076" name="Picture 4" descr="https://lh4.googleusercontent.com/O_xe8aLckPWwYD3BBM2KjgXZzISvXFONQ5UIqbQQS9E51Gg2VHSPF-hfL6_9Hv8__XZ_tmJbAqWndDbNwklclnG283oi54dV8wucTu_rnFcfQos98saHYIsSHDZRmE_GlhCdzHWIGfVblzIXt38Cdt_thAZebkuHMUJOCOGMyeFFZcbK10pftSUL9AJOWz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321" y="2778909"/>
            <a:ext cx="6000750" cy="122872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8" name="Picture 7" descr="Headerss are accreditation, assessments, enrollment, college and career readiness, finance, learning climate, teacher quality, ESSA" title="screenshot of school quality profile headers"/>
          <p:cNvPicPr>
            <a:picLocks noChangeAspect="1"/>
          </p:cNvPicPr>
          <p:nvPr/>
        </p:nvPicPr>
        <p:blipFill>
          <a:blip r:embed="rId4"/>
          <a:stretch>
            <a:fillRect/>
          </a:stretch>
        </p:blipFill>
        <p:spPr>
          <a:xfrm>
            <a:off x="310896" y="960120"/>
            <a:ext cx="8229600" cy="1028700"/>
          </a:xfrm>
          <a:prstGeom prst="rect">
            <a:avLst/>
          </a:prstGeom>
          <a:ln w="38100">
            <a:solidFill>
              <a:schemeClr val="bg1">
                <a:lumMod val="65000"/>
              </a:schemeClr>
            </a:solidFill>
          </a:ln>
        </p:spPr>
      </p:pic>
    </p:spTree>
    <p:extLst>
      <p:ext uri="{BB962C8B-B14F-4D97-AF65-F5344CB8AC3E}">
        <p14:creationId xmlns:p14="http://schemas.microsoft.com/office/powerpoint/2010/main" val="3687879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960120"/>
            <a:ext cx="8138160" cy="3474720"/>
          </a:xfrm>
        </p:spPr>
        <p:txBody>
          <a:bodyPr>
            <a:normAutofit/>
          </a:bodyPr>
          <a:lstStyle/>
          <a:p>
            <a:pPr marL="57150" indent="0">
              <a:buNone/>
            </a:pPr>
            <a:r>
              <a:rPr lang="en-US" sz="1800" b="0" dirty="0" smtClean="0">
                <a:latin typeface="Trebuchet MS" panose="020B0603020202020204" pitchFamily="34" charset="0"/>
              </a:rPr>
              <a:t>Provides the performance level of each indicator.</a:t>
            </a:r>
            <a:endParaRPr lang="en-US" sz="1800" b="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42</a:t>
            </a:fld>
            <a:endParaRPr lang="en-US"/>
          </a:p>
        </p:txBody>
      </p:sp>
      <p:pic>
        <p:nvPicPr>
          <p:cNvPr id="4098" name="Picture 2" descr="https://lh5.googleusercontent.com/c1bj0HcXySqZeApitqpb9iAhLdB8NK6OijAlphMbM6PWxYiVkk-oVJGoxWok6UhO1brSyv1g0u7S3ApRv4XqKbcccZ_q8ittjNUzyqOB_s7lbUoK58QpEcI4zZtI_vZShnfiRQY2NJulX66qLZuVzwuSfky-HjUW5z42igM4Ce780AKpNeMEGAK3_DVI2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1" y="1659322"/>
            <a:ext cx="8229600" cy="207631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242887" y="246063"/>
            <a:ext cx="8646469" cy="573087"/>
          </a:xfrm>
        </p:spPr>
        <p:txBody>
          <a:bodyPr>
            <a:noAutofit/>
          </a:bodyPr>
          <a:lstStyle/>
          <a:p>
            <a:r>
              <a:rPr lang="en-US" sz="2600" dirty="0" smtClean="0"/>
              <a:t>School Quality Profiles:  </a:t>
            </a:r>
            <a:r>
              <a:rPr lang="en-US" sz="2600" i="1" dirty="0" smtClean="0"/>
              <a:t>Accreditation</a:t>
            </a:r>
            <a:r>
              <a:rPr lang="en-US" sz="2600" dirty="0" smtClean="0"/>
              <a:t> tab (2 of 8)</a:t>
            </a:r>
            <a:endParaRPr lang="en-US" sz="2600" dirty="0"/>
          </a:p>
        </p:txBody>
      </p:sp>
    </p:spTree>
    <p:extLst>
      <p:ext uri="{BB962C8B-B14F-4D97-AF65-F5344CB8AC3E}">
        <p14:creationId xmlns:p14="http://schemas.microsoft.com/office/powerpoint/2010/main" val="884824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25" y="3590529"/>
            <a:ext cx="8229600" cy="572625"/>
          </a:xfrm>
        </p:spPr>
        <p:txBody>
          <a:bodyPr>
            <a:normAutofit fontScale="90000"/>
          </a:bodyPr>
          <a:lstStyle/>
          <a:p>
            <a:r>
              <a:rPr lang="en-US" dirty="0"/>
              <a:t>School Quality Profiles:  </a:t>
            </a:r>
            <a:r>
              <a:rPr lang="en-US" i="1" dirty="0"/>
              <a:t>Accreditation</a:t>
            </a:r>
            <a:r>
              <a:rPr lang="en-US" dirty="0"/>
              <a:t> tab </a:t>
            </a:r>
            <a:r>
              <a:rPr lang="en-US" dirty="0" smtClean="0"/>
              <a:t>(3 </a:t>
            </a:r>
            <a:r>
              <a:rPr lang="en-US" dirty="0"/>
              <a:t>of 8)</a:t>
            </a:r>
          </a:p>
        </p:txBody>
      </p:sp>
      <p:sp>
        <p:nvSpPr>
          <p:cNvPr id="3" name="Text Placeholder 2"/>
          <p:cNvSpPr>
            <a:spLocks noGrp="1"/>
          </p:cNvSpPr>
          <p:nvPr>
            <p:ph type="body" idx="1"/>
          </p:nvPr>
        </p:nvSpPr>
        <p:spPr>
          <a:xfrm>
            <a:off x="311700" y="795528"/>
            <a:ext cx="8520525" cy="3416400"/>
          </a:xfrm>
        </p:spPr>
        <p:txBody>
          <a:bodyPr/>
          <a:lstStyle/>
          <a:p>
            <a:pPr marL="57150" indent="0">
              <a:buNone/>
            </a:pPr>
            <a:r>
              <a:rPr lang="en-US" b="0" dirty="0">
                <a:latin typeface="Trebuchet MS" panose="020B0603020202020204" pitchFamily="34" charset="0"/>
              </a:rPr>
              <a:t>I</a:t>
            </a:r>
            <a:r>
              <a:rPr lang="en-US" b="0" dirty="0" smtClean="0">
                <a:latin typeface="Trebuchet MS" panose="020B0603020202020204" pitchFamily="34" charset="0"/>
              </a:rPr>
              <a:t>ncludes </a:t>
            </a:r>
            <a:r>
              <a:rPr lang="en-US" b="0" dirty="0">
                <a:latin typeface="Trebuchet MS" panose="020B0603020202020204" pitchFamily="34" charset="0"/>
              </a:rPr>
              <a:t>the performance levels for each student group.</a:t>
            </a:r>
          </a:p>
          <a:p>
            <a:pPr marL="57150" indent="0">
              <a:buNone/>
            </a:pPr>
            <a:r>
              <a:rPr lang="en-US" dirty="0"/>
              <a:t/>
            </a:r>
            <a:br>
              <a:rPr lang="en-US" dirty="0"/>
            </a:b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43</a:t>
            </a:fld>
            <a:endParaRPr lang="en-US"/>
          </a:p>
        </p:txBody>
      </p:sp>
      <p:pic>
        <p:nvPicPr>
          <p:cNvPr id="5122" name="Picture 2" descr="https://lh4.googleusercontent.com/BrUJcfVaWcjFrsvx8CYUFREkHjZDaiSkVMngWrCrpbK8MM1TKD9K4Ms2ksfy6rGPTbK34tc25hSjmS1_uyP3VgsDvbRiScfrOuvDCd0c7uFinDjNOF2mGV2X5HagXGLle3zHyz8HD-QR1LyU_KSv6jJtQWrnbnWxIauCB9Vlhzd3_6JYsOUxro1IxoL3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62" y="1430278"/>
            <a:ext cx="8229600" cy="342970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42858" y="246367"/>
            <a:ext cx="8520525" cy="572625"/>
          </a:xfrm>
          <a:prstGeom prst="rect">
            <a:avLst/>
          </a:prstGeom>
          <a:noFill/>
          <a:ln>
            <a:noFill/>
          </a:ln>
        </p:spPr>
        <p:txBody>
          <a:bodyPr spcFirstLastPara="1" wrap="square" lIns="121900" tIns="121900" rIns="121900" bIns="121900"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50032"/>
              </a:buClr>
              <a:buSzPts val="37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9pPr>
          </a:lstStyle>
          <a:p>
            <a:endParaRPr lang="en-US" dirty="0"/>
          </a:p>
        </p:txBody>
      </p:sp>
      <p:sp>
        <p:nvSpPr>
          <p:cNvPr id="7" name="Title 1"/>
          <p:cNvSpPr txBox="1">
            <a:spLocks/>
          </p:cNvSpPr>
          <p:nvPr/>
        </p:nvSpPr>
        <p:spPr>
          <a:xfrm>
            <a:off x="311699" y="128016"/>
            <a:ext cx="8709534" cy="57262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50032"/>
              </a:buClr>
              <a:buSzPts val="3700"/>
              <a:buFont typeface="Josefin Sans"/>
              <a:buNone/>
              <a:defRPr sz="2800" b="1" i="0" u="none" strike="noStrike" cap="none">
                <a:solidFill>
                  <a:srgbClr val="D50032"/>
                </a:solidFill>
                <a:latin typeface="+mj-lt"/>
                <a:ea typeface="Josefin Sans"/>
                <a:cs typeface="Josefin Sans"/>
                <a:sym typeface="Josefin Sans"/>
              </a:defRPr>
            </a:lvl1pPr>
            <a:lvl2pPr marR="0" lvl="1"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2800" b="0" i="0" u="none" strike="noStrike" cap="none">
                <a:solidFill>
                  <a:schemeClr val="dk1"/>
                </a:solidFill>
                <a:latin typeface="Arial"/>
                <a:ea typeface="Arial"/>
                <a:cs typeface="Arial"/>
                <a:sym typeface="Arial"/>
              </a:defRPr>
            </a:lvl9pPr>
          </a:lstStyle>
          <a:p>
            <a:r>
              <a:rPr lang="en-US" sz="2600" dirty="0" smtClean="0"/>
              <a:t>School Quality Profiles:  </a:t>
            </a:r>
            <a:r>
              <a:rPr lang="en-US" sz="2600" i="1" dirty="0" smtClean="0"/>
              <a:t>Accreditation</a:t>
            </a:r>
            <a:r>
              <a:rPr lang="en-US" sz="2600" dirty="0" smtClean="0"/>
              <a:t> tab (3 of 8)</a:t>
            </a:r>
            <a:endParaRPr lang="en-US" sz="2600" dirty="0"/>
          </a:p>
        </p:txBody>
      </p:sp>
    </p:spTree>
    <p:extLst>
      <p:ext uri="{BB962C8B-B14F-4D97-AF65-F5344CB8AC3E}">
        <p14:creationId xmlns:p14="http://schemas.microsoft.com/office/powerpoint/2010/main" val="2488290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795528"/>
            <a:ext cx="8520525" cy="3416400"/>
          </a:xfrm>
        </p:spPr>
        <p:txBody>
          <a:bodyPr>
            <a:normAutofit/>
          </a:bodyPr>
          <a:lstStyle/>
          <a:p>
            <a:pPr marL="57150" indent="0">
              <a:spcBef>
                <a:spcPts val="750"/>
              </a:spcBef>
              <a:buNone/>
            </a:pPr>
            <a:r>
              <a:rPr lang="en-US" sz="1800" b="0" dirty="0">
                <a:latin typeface="Trebuchet MS" panose="020B0603020202020204" pitchFamily="34" charset="0"/>
              </a:rPr>
              <a:t>The accreditation rates a school earned are shown for English, math and science, as well as for each of the student groups. Selecting the buttons below the bar graph changes the bar graph display. In addition, historical results are displayed.</a:t>
            </a:r>
            <a:endParaRPr lang="en-US" sz="180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44</a:t>
            </a:fld>
            <a:endParaRPr lang="en-US"/>
          </a:p>
        </p:txBody>
      </p:sp>
      <p:pic>
        <p:nvPicPr>
          <p:cNvPr id="6146" name="Picture 2" descr="https://lh5.googleusercontent.com/7shwx1LhXzFFVO-DLG7mBbntXj3LsbkaCrfv3pUfvNbF-ZhBKt31G6qKjy0SZsydcMEyIyVzG1SIVYbYGKpwrLqOze6NGKXBo5e0At-wnSrgcYvTP7txM1vnONKKmKQ3hucR-XxBb9CIugfjTGLNHL_D3rQLi3KsVszzzGD5WZDdiAlyP0XgNJxmYpqew1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951" y="2116779"/>
            <a:ext cx="3576022" cy="27432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210268" y="3828639"/>
            <a:ext cx="2572161" cy="71046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11149" y="128016"/>
            <a:ext cx="8612931" cy="571500"/>
          </a:xfrm>
        </p:spPr>
        <p:txBody>
          <a:bodyPr>
            <a:noAutofit/>
          </a:bodyPr>
          <a:lstStyle/>
          <a:p>
            <a:r>
              <a:rPr lang="en-US" sz="2600" dirty="0" smtClean="0"/>
              <a:t>School Quality Profiles:  </a:t>
            </a:r>
            <a:r>
              <a:rPr lang="en-US" sz="2600" i="1" dirty="0" smtClean="0"/>
              <a:t>Accreditation</a:t>
            </a:r>
            <a:r>
              <a:rPr lang="en-US" sz="2600" dirty="0" smtClean="0"/>
              <a:t> tab (4 of 8)</a:t>
            </a:r>
            <a:endParaRPr lang="en-US" sz="2600" dirty="0"/>
          </a:p>
        </p:txBody>
      </p:sp>
    </p:spTree>
    <p:extLst>
      <p:ext uri="{BB962C8B-B14F-4D97-AF65-F5344CB8AC3E}">
        <p14:creationId xmlns:p14="http://schemas.microsoft.com/office/powerpoint/2010/main" val="4151809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896" y="960120"/>
            <a:ext cx="7836620" cy="554592"/>
          </a:xfrm>
        </p:spPr>
        <p:txBody>
          <a:bodyPr>
            <a:normAutofit fontScale="25000" lnSpcReduction="20000"/>
          </a:bodyPr>
          <a:lstStyle/>
          <a:p>
            <a:pPr marL="57150" indent="0">
              <a:buNone/>
            </a:pPr>
            <a:r>
              <a:rPr lang="en-US" sz="8000" b="0" dirty="0" smtClean="0">
                <a:latin typeface="Trebuchet MS" panose="020B0603020202020204" pitchFamily="34" charset="0"/>
              </a:rPr>
              <a:t>There </a:t>
            </a:r>
            <a:r>
              <a:rPr lang="en-US" sz="8000" b="0" dirty="0">
                <a:latin typeface="Trebuchet MS" panose="020B0603020202020204" pitchFamily="34" charset="0"/>
              </a:rPr>
              <a:t>is a table that disaggregates the rate into its components.</a:t>
            </a:r>
          </a:p>
          <a:p>
            <a:pPr marL="57150" indent="0">
              <a:buNone/>
            </a:pPr>
            <a:r>
              <a:rPr lang="en-US" dirty="0"/>
              <a:t/>
            </a:r>
            <a:br>
              <a:rPr lang="en-US" dirty="0"/>
            </a:b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45</a:t>
            </a:fld>
            <a:endParaRPr lang="en-US"/>
          </a:p>
        </p:txBody>
      </p:sp>
      <p:pic>
        <p:nvPicPr>
          <p:cNvPr id="7170" name="Picture 2" descr="https://lh5.googleusercontent.com/5SbDY8Ju9V04TDkE6LSz8QmOoXqZSiuivhGr4X0o_tpkCm7BjAHgYn1Mrk39lAbWzPvam6ibbXDOROnGSiI-9_QJoo3qtTrHYLPGYXh7eHFb2NxGv8f5-4FEFzgoVHjPeT5a6fkgRK5LubGlLdbqUxUTm4T2FFHYvffMAZCquSIkljEiRz3OPaZBszlfh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16" y="1727119"/>
            <a:ext cx="7315200" cy="176342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11149" y="174625"/>
            <a:ext cx="8710083" cy="573088"/>
          </a:xfrm>
        </p:spPr>
        <p:txBody>
          <a:bodyPr>
            <a:noAutofit/>
          </a:bodyPr>
          <a:lstStyle/>
          <a:p>
            <a:r>
              <a:rPr lang="en-US" sz="2600" dirty="0" smtClean="0"/>
              <a:t>School Quality Profiles:  </a:t>
            </a:r>
            <a:r>
              <a:rPr lang="en-US" sz="2600" i="1" dirty="0" smtClean="0"/>
              <a:t>Accreditation</a:t>
            </a:r>
            <a:r>
              <a:rPr lang="en-US" sz="2600" dirty="0" smtClean="0"/>
              <a:t> tab (5 of 8)</a:t>
            </a:r>
            <a:endParaRPr lang="en-US" sz="2600" dirty="0"/>
          </a:p>
        </p:txBody>
      </p:sp>
    </p:spTree>
    <p:extLst>
      <p:ext uri="{BB962C8B-B14F-4D97-AF65-F5344CB8AC3E}">
        <p14:creationId xmlns:p14="http://schemas.microsoft.com/office/powerpoint/2010/main" val="1934003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960120"/>
            <a:ext cx="8520525" cy="485551"/>
          </a:xfrm>
        </p:spPr>
        <p:txBody>
          <a:bodyPr>
            <a:noAutofit/>
          </a:bodyPr>
          <a:lstStyle/>
          <a:p>
            <a:pPr marL="57150" indent="0">
              <a:buNone/>
            </a:pPr>
            <a:r>
              <a:rPr lang="en-US" b="0" dirty="0" smtClean="0">
                <a:latin typeface="Trebuchet MS" panose="020B0603020202020204" pitchFamily="34" charset="0"/>
              </a:rPr>
              <a:t>In </a:t>
            </a:r>
            <a:r>
              <a:rPr lang="en-US" b="0" dirty="0">
                <a:latin typeface="Trebuchet MS" panose="020B0603020202020204" pitchFamily="34" charset="0"/>
              </a:rPr>
              <a:t>addition, there is information on chronic absenteeism;</a:t>
            </a:r>
          </a:p>
          <a:p>
            <a:pPr marL="57150" indent="0">
              <a:buNone/>
            </a:pPr>
            <a:r>
              <a:rPr lang="en-US" sz="1800" dirty="0">
                <a:latin typeface="Trebuchet MS" panose="020B0603020202020204" pitchFamily="34" charset="0"/>
              </a:rPr>
              <a:t/>
            </a:r>
            <a:br>
              <a:rPr lang="en-US" sz="1800" dirty="0">
                <a:latin typeface="Trebuchet MS" panose="020B0603020202020204" pitchFamily="34" charset="0"/>
              </a:rPr>
            </a:br>
            <a:endParaRPr lang="en-US" sz="180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46</a:t>
            </a:fld>
            <a:endParaRPr lang="en-US"/>
          </a:p>
        </p:txBody>
      </p:sp>
      <p:pic>
        <p:nvPicPr>
          <p:cNvPr id="8194" name="Picture 2" descr="https://lh4.googleusercontent.com/Nicqcy-i_1LnOjkPhaJQZ9xo2LIOuNpvdAEbUqZ6UAbbRxgzhaexp-Z-AUGMdUcx15Db40ZL3a4LxfCjMuaPL5B53Rkbw_LFCq63God1_jJxb23n0dyjN72Xj-AyMItITeaHJIf7s3zpuhnnseNuAaYzG_ReaXSCpYcPlPRP5qneZV8BEDirgXomHBQWPk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62" y="1657176"/>
            <a:ext cx="8229600" cy="298417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11149" y="128016"/>
            <a:ext cx="8710083" cy="573087"/>
          </a:xfrm>
        </p:spPr>
        <p:txBody>
          <a:bodyPr>
            <a:noAutofit/>
          </a:bodyPr>
          <a:lstStyle/>
          <a:p>
            <a:r>
              <a:rPr lang="en-US" sz="2600" dirty="0" smtClean="0"/>
              <a:t>School Quality Profiles:  </a:t>
            </a:r>
            <a:r>
              <a:rPr lang="en-US" sz="2600" i="1" dirty="0" smtClean="0"/>
              <a:t>Accreditation</a:t>
            </a:r>
            <a:r>
              <a:rPr lang="en-US" sz="2600" dirty="0" smtClean="0"/>
              <a:t> tab (6 of 8)</a:t>
            </a:r>
            <a:endParaRPr lang="en-US" sz="2600" dirty="0"/>
          </a:p>
        </p:txBody>
      </p:sp>
    </p:spTree>
    <p:extLst>
      <p:ext uri="{BB962C8B-B14F-4D97-AF65-F5344CB8AC3E}">
        <p14:creationId xmlns:p14="http://schemas.microsoft.com/office/powerpoint/2010/main" val="2592057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699" y="960120"/>
            <a:ext cx="8520525" cy="485551"/>
          </a:xfrm>
        </p:spPr>
        <p:txBody>
          <a:bodyPr>
            <a:noAutofit/>
          </a:bodyPr>
          <a:lstStyle/>
          <a:p>
            <a:pPr marL="57150" indent="0">
              <a:buNone/>
            </a:pPr>
            <a:r>
              <a:rPr lang="en-US" b="0" dirty="0">
                <a:latin typeface="Trebuchet MS" panose="020B0603020202020204" pitchFamily="34" charset="0"/>
              </a:rPr>
              <a:t>Dropout rates;</a:t>
            </a:r>
            <a:r>
              <a:rPr lang="en-US" sz="1800" dirty="0">
                <a:latin typeface="Trebuchet MS" panose="020B0603020202020204" pitchFamily="34" charset="0"/>
              </a:rPr>
              <a:t/>
            </a:r>
            <a:br>
              <a:rPr lang="en-US" sz="1800" dirty="0">
                <a:latin typeface="Trebuchet MS" panose="020B0603020202020204" pitchFamily="34" charset="0"/>
              </a:rPr>
            </a:br>
            <a:endParaRPr lang="en-US" sz="180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47</a:t>
            </a:fld>
            <a:endParaRPr lang="en-US"/>
          </a:p>
        </p:txBody>
      </p:sp>
      <p:pic>
        <p:nvPicPr>
          <p:cNvPr id="9218" name="Picture 2" descr="https://lh3.googleusercontent.com/7qlJdhGxksHdF3Jg1KuGVv_TyVvx2t9EcPN-0h0PEjCFDV36_4-fTFc6jbOcavuGo5AJHJmRTohKIiBN0veg2ztYtGTKeTwgkjSxcNeZQ3n6LEUUqRwRTC-PfUEvExjTId8TuO92DgU135cULr9DYT5CzF8vbgTBVK4xWGKsWbzBDoDc_IQNfw4805Nfd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61" y="1510641"/>
            <a:ext cx="7315200" cy="341475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11149" y="128016"/>
            <a:ext cx="8710083" cy="573087"/>
          </a:xfrm>
        </p:spPr>
        <p:txBody>
          <a:bodyPr>
            <a:noAutofit/>
          </a:bodyPr>
          <a:lstStyle/>
          <a:p>
            <a:r>
              <a:rPr lang="en-US" sz="2600" dirty="0" smtClean="0"/>
              <a:t>School Quality Profiles:  </a:t>
            </a:r>
            <a:r>
              <a:rPr lang="en-US" sz="2600" i="1" dirty="0" smtClean="0"/>
              <a:t>Accreditation</a:t>
            </a:r>
            <a:r>
              <a:rPr lang="en-US" sz="2600" dirty="0" smtClean="0"/>
              <a:t> tab (7 of 8)</a:t>
            </a:r>
            <a:endParaRPr lang="en-US" sz="2600" dirty="0"/>
          </a:p>
        </p:txBody>
      </p:sp>
    </p:spTree>
    <p:extLst>
      <p:ext uri="{BB962C8B-B14F-4D97-AF65-F5344CB8AC3E}">
        <p14:creationId xmlns:p14="http://schemas.microsoft.com/office/powerpoint/2010/main" val="746632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699" y="960120"/>
            <a:ext cx="8520525" cy="485551"/>
          </a:xfrm>
        </p:spPr>
        <p:txBody>
          <a:bodyPr>
            <a:noAutofit/>
          </a:bodyPr>
          <a:lstStyle/>
          <a:p>
            <a:pPr marL="57150" indent="0">
              <a:buNone/>
            </a:pPr>
            <a:r>
              <a:rPr lang="en-US" b="0" dirty="0"/>
              <a:t>and the Graduation and Completion Index.</a:t>
            </a:r>
            <a:endParaRPr lang="en-US" sz="1800" b="0" dirty="0"/>
          </a:p>
          <a:p>
            <a:pPr marL="57150" indent="0">
              <a:buNone/>
            </a:pPr>
            <a:r>
              <a:rPr lang="en-US" sz="1800" dirty="0"/>
              <a:t/>
            </a:r>
            <a:br>
              <a:rPr lang="en-US" sz="1800" dirty="0"/>
            </a:br>
            <a:endParaRPr lang="en-US" sz="1800"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48</a:t>
            </a:fld>
            <a:endParaRPr lang="en-US"/>
          </a:p>
        </p:txBody>
      </p:sp>
      <p:pic>
        <p:nvPicPr>
          <p:cNvPr id="10242" name="Picture 2" descr="https://lh6.googleusercontent.com/Rc4di_FYf16Sl6hP8ch1HfX6e4QAN21mRqbIoSboG2zPSUr7nnAW3XHelN0PJy4Q95SxAffBUMLr3p8EMYECj926osU3HqO_DIS8TaFxuzfn-lpfRp2R4IXsWed24sQ-szXernmiOTgvdHxPaubQynykpoa_DjT5W5EbWpGdaNBmj5X1e46-6SXpWIeH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61" y="1558858"/>
            <a:ext cx="4572000" cy="349788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11149" y="128016"/>
            <a:ext cx="8710083" cy="573087"/>
          </a:xfrm>
        </p:spPr>
        <p:txBody>
          <a:bodyPr>
            <a:noAutofit/>
          </a:bodyPr>
          <a:lstStyle/>
          <a:p>
            <a:r>
              <a:rPr lang="en-US" sz="2600" dirty="0" smtClean="0"/>
              <a:t>School Quality Profiles:  </a:t>
            </a:r>
            <a:r>
              <a:rPr lang="en-US" sz="2600" i="1" dirty="0" smtClean="0"/>
              <a:t>Accreditation</a:t>
            </a:r>
            <a:r>
              <a:rPr lang="en-US" sz="2600" dirty="0" smtClean="0"/>
              <a:t> tab (8 of 8)</a:t>
            </a:r>
            <a:endParaRPr lang="en-US" sz="2600" dirty="0"/>
          </a:p>
        </p:txBody>
      </p:sp>
    </p:spTree>
    <p:extLst>
      <p:ext uri="{BB962C8B-B14F-4D97-AF65-F5344CB8AC3E}">
        <p14:creationId xmlns:p14="http://schemas.microsoft.com/office/powerpoint/2010/main" val="919609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School Quality Profiles: </a:t>
            </a:r>
            <a:r>
              <a:rPr lang="en-US" sz="2600" i="1" dirty="0" smtClean="0"/>
              <a:t>Assessment</a:t>
            </a:r>
            <a:r>
              <a:rPr lang="en-US" sz="2600" dirty="0" smtClean="0"/>
              <a:t> Tab (1 of 2)</a:t>
            </a:r>
            <a:endParaRPr lang="en-US" sz="2600" dirty="0"/>
          </a:p>
        </p:txBody>
      </p:sp>
      <p:sp>
        <p:nvSpPr>
          <p:cNvPr id="4" name="Text Placeholder 3"/>
          <p:cNvSpPr>
            <a:spLocks noGrp="1"/>
          </p:cNvSpPr>
          <p:nvPr>
            <p:ph type="body" idx="1"/>
          </p:nvPr>
        </p:nvSpPr>
        <p:spPr>
          <a:xfrm>
            <a:off x="311890" y="1918023"/>
            <a:ext cx="8138160" cy="3475435"/>
          </a:xfrm>
        </p:spPr>
        <p:txBody>
          <a:bodyPr>
            <a:normAutofit/>
          </a:bodyPr>
          <a:lstStyle/>
          <a:p>
            <a:pPr>
              <a:lnSpc>
                <a:spcPct val="114000"/>
              </a:lnSpc>
            </a:pPr>
            <a:r>
              <a:rPr lang="en-US" dirty="0"/>
              <a:t>The </a:t>
            </a:r>
            <a:r>
              <a:rPr lang="en-US" i="1" dirty="0"/>
              <a:t>Assessment </a:t>
            </a:r>
            <a:r>
              <a:rPr lang="en-US" dirty="0"/>
              <a:t>tab displays annual pass rates on state assessments </a:t>
            </a:r>
            <a:r>
              <a:rPr lang="en-US" dirty="0" smtClean="0"/>
              <a:t>in reading</a:t>
            </a:r>
            <a:r>
              <a:rPr lang="en-US" dirty="0"/>
              <a:t>, writing, mathematics, science, and history. </a:t>
            </a:r>
            <a:endParaRPr lang="en-US" dirty="0" smtClean="0"/>
          </a:p>
          <a:p>
            <a:pPr>
              <a:lnSpc>
                <a:spcPct val="114000"/>
              </a:lnSpc>
            </a:pPr>
            <a:r>
              <a:rPr lang="en-US" dirty="0" smtClean="0"/>
              <a:t>For </a:t>
            </a:r>
            <a:r>
              <a:rPr lang="en-US" dirty="0"/>
              <a:t>reading </a:t>
            </a:r>
            <a:r>
              <a:rPr lang="en-US" dirty="0" smtClean="0"/>
              <a:t>and mathematics</a:t>
            </a:r>
            <a:r>
              <a:rPr lang="en-US" dirty="0"/>
              <a:t>, this rate does not include data that is included </a:t>
            </a:r>
            <a:r>
              <a:rPr lang="en-US" dirty="0" smtClean="0"/>
              <a:t>in accreditation </a:t>
            </a:r>
            <a:r>
              <a:rPr lang="en-US" dirty="0"/>
              <a:t>calculations, such as growth, recovery, and English </a:t>
            </a:r>
            <a:r>
              <a:rPr lang="en-US" dirty="0" smtClean="0"/>
              <a:t>Learner Progress</a:t>
            </a:r>
            <a:r>
              <a:rPr lang="en-US" dirty="0"/>
              <a:t>.</a:t>
            </a:r>
          </a:p>
          <a:p>
            <a:pPr>
              <a:lnSpc>
                <a:spcPct val="114000"/>
              </a:lnSpc>
            </a:pPr>
            <a:r>
              <a:rPr lang="en-US" dirty="0"/>
              <a:t>At the school level, overall subject area results are displayed plus </a:t>
            </a:r>
            <a:r>
              <a:rPr lang="en-US" dirty="0" smtClean="0"/>
              <a:t>annual pass </a:t>
            </a:r>
            <a:r>
              <a:rPr lang="en-US" dirty="0"/>
              <a:t>rates by test.</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49</a:t>
            </a:fld>
            <a:endParaRPr lang="en"/>
          </a:p>
        </p:txBody>
      </p:sp>
      <p:pic>
        <p:nvPicPr>
          <p:cNvPr id="5" name="Picture 4"/>
          <p:cNvPicPr>
            <a:picLocks noChangeAspect="1"/>
          </p:cNvPicPr>
          <p:nvPr/>
        </p:nvPicPr>
        <p:blipFill>
          <a:blip r:embed="rId3"/>
          <a:stretch>
            <a:fillRect/>
          </a:stretch>
        </p:blipFill>
        <p:spPr>
          <a:xfrm>
            <a:off x="704320" y="974721"/>
            <a:ext cx="7353300" cy="876300"/>
          </a:xfrm>
          <a:prstGeom prst="rect">
            <a:avLst/>
          </a:prstGeom>
          <a:ln>
            <a:solidFill>
              <a:schemeClr val="bg1">
                <a:lumMod val="65000"/>
              </a:schemeClr>
            </a:solidFill>
          </a:ln>
        </p:spPr>
      </p:pic>
    </p:spTree>
    <p:extLst>
      <p:ext uri="{BB962C8B-B14F-4D97-AF65-F5344CB8AC3E}">
        <p14:creationId xmlns:p14="http://schemas.microsoft.com/office/powerpoint/2010/main" val="4208996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Accountability-Related Goals </a:t>
            </a:r>
            <a:r>
              <a:rPr lang="en-US" sz="2600" dirty="0" smtClean="0">
                <a:latin typeface="Trebuchet MS" panose="020B0603020202020204" pitchFamily="34" charset="0"/>
              </a:rPr>
              <a:t>(4 </a:t>
            </a:r>
            <a:r>
              <a:rPr lang="en-US" sz="2600" dirty="0">
                <a:latin typeface="Trebuchet MS" panose="020B0603020202020204" pitchFamily="34" charset="0"/>
              </a:rPr>
              <a:t>of 4)</a:t>
            </a:r>
          </a:p>
        </p:txBody>
      </p:sp>
      <p:sp>
        <p:nvSpPr>
          <p:cNvPr id="3" name="Text Placeholder 2"/>
          <p:cNvSpPr>
            <a:spLocks noGrp="1"/>
          </p:cNvSpPr>
          <p:nvPr>
            <p:ph type="body" idx="1"/>
          </p:nvPr>
        </p:nvSpPr>
        <p:spPr>
          <a:xfrm>
            <a:off x="311699" y="797240"/>
            <a:ext cx="8520525" cy="3416400"/>
          </a:xfrm>
        </p:spPr>
        <p:txBody>
          <a:bodyPr>
            <a:noAutofit/>
          </a:bodyPr>
          <a:lstStyle/>
          <a:p>
            <a:pPr marL="57150" indent="0">
              <a:spcBef>
                <a:spcPts val="750"/>
              </a:spcBef>
              <a:buNone/>
            </a:pPr>
            <a:r>
              <a:rPr lang="en-US" sz="2000" b="1" dirty="0" smtClean="0">
                <a:solidFill>
                  <a:schemeClr val="tx1"/>
                </a:solidFill>
                <a:latin typeface="Trebuchet MS" panose="020B0603020202020204" pitchFamily="34" charset="0"/>
              </a:rPr>
              <a:t>Goal Six: </a:t>
            </a:r>
            <a:r>
              <a:rPr lang="en-US" sz="2000" dirty="0" smtClean="0">
                <a:solidFill>
                  <a:schemeClr val="tx1"/>
                </a:solidFill>
                <a:latin typeface="Trebuchet MS" panose="020B0603020202020204" pitchFamily="34" charset="0"/>
              </a:rPr>
              <a:t>Ensuring </a:t>
            </a:r>
            <a:r>
              <a:rPr lang="en-US" sz="2000" dirty="0">
                <a:solidFill>
                  <a:schemeClr val="tx1"/>
                </a:solidFill>
                <a:latin typeface="Trebuchet MS" panose="020B0603020202020204" pitchFamily="34" charset="0"/>
              </a:rPr>
              <a:t>a strong accreditation system that promotes meaningful accountability year-over-year</a:t>
            </a:r>
            <a:r>
              <a:rPr lang="en-US" sz="2000" dirty="0" smtClean="0">
                <a:solidFill>
                  <a:schemeClr val="tx1"/>
                </a:solidFill>
                <a:latin typeface="Trebuchet MS" panose="020B0603020202020204" pitchFamily="34" charset="0"/>
              </a:rPr>
              <a:t>.</a:t>
            </a:r>
          </a:p>
          <a:p>
            <a:pPr marL="57150" indent="0">
              <a:spcBef>
                <a:spcPts val="750"/>
              </a:spcBef>
              <a:buNone/>
            </a:pPr>
            <a:r>
              <a:rPr lang="en-US" sz="2000" b="0" dirty="0" smtClean="0">
                <a:solidFill>
                  <a:srgbClr val="C00000"/>
                </a:solidFill>
                <a:latin typeface="Trebuchet MS" panose="020B0603020202020204" pitchFamily="34" charset="0"/>
              </a:rPr>
              <a:t>Framing the Task:</a:t>
            </a:r>
          </a:p>
          <a:p>
            <a:pPr>
              <a:spcBef>
                <a:spcPts val="750"/>
              </a:spcBef>
              <a:buFont typeface="Arial" panose="020B0604020202020204" pitchFamily="34" charset="0"/>
              <a:buChar char="•"/>
            </a:pPr>
            <a:r>
              <a:rPr lang="en-US" sz="2000" b="0" dirty="0" smtClean="0">
                <a:latin typeface="Trebuchet MS" panose="020B0603020202020204" pitchFamily="34" charset="0"/>
              </a:rPr>
              <a:t>Are </a:t>
            </a:r>
            <a:r>
              <a:rPr lang="en-US" sz="2000" b="0" dirty="0">
                <a:latin typeface="Trebuchet MS" panose="020B0603020202020204" pitchFamily="34" charset="0"/>
              </a:rPr>
              <a:t>there changes that should be made to the current accreditation system to promote meaningful accountability year-over-year? </a:t>
            </a:r>
          </a:p>
          <a:p>
            <a:pPr>
              <a:spcBef>
                <a:spcPts val="750"/>
              </a:spcBef>
              <a:buFont typeface="Arial" panose="020B0604020202020204" pitchFamily="34" charset="0"/>
              <a:buChar char="•"/>
            </a:pPr>
            <a:r>
              <a:rPr lang="en-US" sz="2000" b="0" dirty="0" smtClean="0">
                <a:latin typeface="Trebuchet MS" panose="020B0603020202020204" pitchFamily="34" charset="0"/>
              </a:rPr>
              <a:t>Should </a:t>
            </a:r>
            <a:r>
              <a:rPr lang="en-US" sz="2000" b="0" dirty="0">
                <a:latin typeface="Trebuchet MS" panose="020B0603020202020204" pitchFamily="34" charset="0"/>
              </a:rPr>
              <a:t>the option for triennial accreditation in which schools that are accredited for three years are automatically identified as “accredited” for three more years be removed to ensure all schools, both high and low performing, are assessed on an annual </a:t>
            </a:r>
            <a:r>
              <a:rPr lang="en-US" sz="2000" b="0" dirty="0" smtClean="0">
                <a:latin typeface="Trebuchet MS" panose="020B0603020202020204" pitchFamily="34" charset="0"/>
              </a:rPr>
              <a:t>basis?</a:t>
            </a:r>
          </a:p>
        </p:txBody>
      </p:sp>
      <p:sp>
        <p:nvSpPr>
          <p:cNvPr id="4" name="Slide Number Placeholder 3"/>
          <p:cNvSpPr>
            <a:spLocks noGrp="1"/>
          </p:cNvSpPr>
          <p:nvPr>
            <p:ph type="sldNum" idx="12"/>
          </p:nvPr>
        </p:nvSpPr>
        <p:spPr/>
        <p:txBody>
          <a:bodyPr/>
          <a:lstStyle/>
          <a:p>
            <a:fld id="{00000000-1234-1234-1234-123412341234}" type="slidenum">
              <a:rPr lang="en-US" smtClean="0"/>
              <a:pPr/>
              <a:t>5</a:t>
            </a:fld>
            <a:endParaRPr lang="en-US"/>
          </a:p>
        </p:txBody>
      </p:sp>
    </p:spTree>
    <p:extLst>
      <p:ext uri="{BB962C8B-B14F-4D97-AF65-F5344CB8AC3E}">
        <p14:creationId xmlns:p14="http://schemas.microsoft.com/office/powerpoint/2010/main" val="2929974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School Quality Profiles: </a:t>
            </a:r>
            <a:r>
              <a:rPr lang="en-US" sz="2600" i="1" dirty="0"/>
              <a:t>Assessment</a:t>
            </a:r>
            <a:r>
              <a:rPr lang="en-US" sz="2600" dirty="0"/>
              <a:t> Tab </a:t>
            </a:r>
            <a:r>
              <a:rPr lang="en-US" sz="2600" dirty="0" smtClean="0"/>
              <a:t>(2 </a:t>
            </a:r>
            <a:r>
              <a:rPr lang="en-US" sz="2600" dirty="0"/>
              <a:t>of 2)</a:t>
            </a:r>
          </a:p>
        </p:txBody>
      </p:sp>
      <p:sp>
        <p:nvSpPr>
          <p:cNvPr id="3" name="Text Placeholder 2"/>
          <p:cNvSpPr>
            <a:spLocks noGrp="1"/>
          </p:cNvSpPr>
          <p:nvPr>
            <p:ph type="body" idx="1"/>
          </p:nvPr>
        </p:nvSpPr>
        <p:spPr>
          <a:xfrm>
            <a:off x="311890" y="795528"/>
            <a:ext cx="8138160" cy="1604772"/>
          </a:xfrm>
        </p:spPr>
        <p:txBody>
          <a:bodyPr>
            <a:normAutofit/>
          </a:bodyPr>
          <a:lstStyle/>
          <a:p>
            <a:pPr marL="24765" indent="0">
              <a:lnSpc>
                <a:spcPct val="114000"/>
              </a:lnSpc>
              <a:buNone/>
            </a:pPr>
            <a:r>
              <a:rPr lang="en-US" sz="1800" dirty="0"/>
              <a:t>There is a bar graph for each subject area that looks similar to this image. Selecting the buttons below the bar graph changes the bar graph display.</a:t>
            </a:r>
          </a:p>
          <a:p>
            <a:pPr marL="24765" indent="0">
              <a:buNone/>
            </a:pPr>
            <a:r>
              <a:rPr lang="en-US" sz="1800" dirty="0"/>
              <a:t/>
            </a:r>
            <a:br>
              <a:rPr lang="en-US" sz="1800" dirty="0"/>
            </a:br>
            <a:endParaRPr lang="en-US" sz="1800" dirty="0"/>
          </a:p>
        </p:txBody>
      </p:sp>
      <p:sp>
        <p:nvSpPr>
          <p:cNvPr id="4" name="Slide Number Placeholder 3"/>
          <p:cNvSpPr>
            <a:spLocks noGrp="1"/>
          </p:cNvSpPr>
          <p:nvPr>
            <p:ph type="sldNum" idx="12"/>
          </p:nvPr>
        </p:nvSpPr>
        <p:spPr/>
        <p:txBody>
          <a:bodyPr/>
          <a:lstStyle/>
          <a:p>
            <a:fld id="{00000000-1234-1234-1234-123412341234}" type="slidenum">
              <a:rPr lang="en-US" smtClean="0"/>
              <a:pPr/>
              <a:t>50</a:t>
            </a:fld>
            <a:endParaRPr lang="en-US"/>
          </a:p>
        </p:txBody>
      </p:sp>
      <p:pic>
        <p:nvPicPr>
          <p:cNvPr id="1026" name="Picture 2" descr="https://lh6.googleusercontent.com/e2EgQ4Ik3iX3HYhZrgbKxPFFqbxVk2sRJZNEfkn8XY275YPKaLFJiZOzURf90HEYdunpjZah5O76GJKg-3IRfQnT9gqN3-lsTDrzKwIMK1sVVioNvQL0CXW9v6raYBPamb4DO2sDLpb0pwCGr0Ca-vsQfroVkQzOEpXkM-wVjupWlXne79jcuk-itd645x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811" y="1754908"/>
            <a:ext cx="3261102" cy="326707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295400" y="1773691"/>
            <a:ext cx="1504950" cy="954107"/>
          </a:xfrm>
          <a:prstGeom prst="rect">
            <a:avLst/>
          </a:prstGeom>
          <a:ln>
            <a:solidFill>
              <a:schemeClr val="bg1">
                <a:lumMod val="65000"/>
              </a:schemeClr>
            </a:solidFill>
          </a:ln>
        </p:spPr>
        <p:txBody>
          <a:bodyPr wrap="square">
            <a:spAutoFit/>
          </a:bodyPr>
          <a:lstStyle/>
          <a:p>
            <a:pPr algn="ctr"/>
            <a:r>
              <a:rPr lang="en-US" dirty="0">
                <a:latin typeface="Josefin Sans" panose="020B0604020202020204" charset="0"/>
              </a:rPr>
              <a:t>This dropdown allows the user to also select a </a:t>
            </a:r>
            <a:r>
              <a:rPr lang="en-US" dirty="0" smtClean="0">
                <a:latin typeface="Josefin Sans" panose="020B0604020202020204" charset="0"/>
              </a:rPr>
              <a:t>specific </a:t>
            </a:r>
            <a:r>
              <a:rPr lang="en-US" dirty="0">
                <a:latin typeface="Josefin Sans" panose="020B0604020202020204" charset="0"/>
              </a:rPr>
              <a:t>test</a:t>
            </a:r>
            <a:r>
              <a:rPr lang="en-US" dirty="0" smtClean="0">
                <a:latin typeface="Josefin Sans" panose="020B0604020202020204" charset="0"/>
              </a:rPr>
              <a:t>.</a:t>
            </a:r>
            <a:endParaRPr lang="en-US" dirty="0"/>
          </a:p>
        </p:txBody>
      </p:sp>
      <p:sp>
        <p:nvSpPr>
          <p:cNvPr id="9" name="Rectangle 8"/>
          <p:cNvSpPr/>
          <p:nvPr/>
        </p:nvSpPr>
        <p:spPr>
          <a:xfrm>
            <a:off x="3048000" y="3743325"/>
            <a:ext cx="2809875" cy="8096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800350" y="2068831"/>
            <a:ext cx="847725" cy="1819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2753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40148" cy="779704"/>
          </a:xfrm>
        </p:spPr>
        <p:txBody>
          <a:bodyPr>
            <a:normAutofit/>
          </a:bodyPr>
          <a:lstStyle/>
          <a:p>
            <a:r>
              <a:rPr lang="en-US" sz="2600" dirty="0" smtClean="0"/>
              <a:t>SSWS Resources for School Divisions (1 of 2)</a:t>
            </a:r>
            <a:endParaRPr lang="en-US" sz="2600" dirty="0"/>
          </a:p>
        </p:txBody>
      </p:sp>
      <p:sp>
        <p:nvSpPr>
          <p:cNvPr id="4" name="Slide Number Placeholder 3"/>
          <p:cNvSpPr>
            <a:spLocks noGrp="1"/>
          </p:cNvSpPr>
          <p:nvPr>
            <p:ph type="sldNum" idx="12"/>
          </p:nvPr>
        </p:nvSpPr>
        <p:spPr>
          <a:xfrm>
            <a:off x="8545024" y="4676896"/>
            <a:ext cx="499441" cy="377245"/>
          </a:xfrm>
        </p:spPr>
        <p:txBody>
          <a:bodyPr/>
          <a:lstStyle/>
          <a:p>
            <a:fld id="{00000000-1234-1234-1234-123412341234}" type="slidenum">
              <a:rPr lang="en-US" smtClean="0"/>
              <a:pPr/>
              <a:t>51</a:t>
            </a:fld>
            <a:endParaRPr lang="en-US" dirty="0"/>
          </a:p>
        </p:txBody>
      </p:sp>
      <p:pic>
        <p:nvPicPr>
          <p:cNvPr id="5" name="Picture 4" descr="A screenshot of the reports available in SSWS:  Accreditation Detail Report&#10;Student Performance Roster Report&#10;Chronic ABsenteeism Report&#10;Failure Rate Report&#10;Waiver Report (triennial accreditation)&#10;Level 3 (4 years) Watchlist report" title="Acreditation Application in SSWS"/>
          <p:cNvPicPr>
            <a:picLocks noChangeAspect="1"/>
          </p:cNvPicPr>
          <p:nvPr/>
        </p:nvPicPr>
        <p:blipFill>
          <a:blip r:embed="rId3"/>
          <a:stretch>
            <a:fillRect/>
          </a:stretch>
        </p:blipFill>
        <p:spPr>
          <a:xfrm>
            <a:off x="310896" y="821995"/>
            <a:ext cx="6096000" cy="3609975"/>
          </a:xfrm>
          <a:prstGeom prst="rect">
            <a:avLst/>
          </a:prstGeom>
          <a:ln w="38100">
            <a:solidFill>
              <a:schemeClr val="tx1"/>
            </a:solidFill>
          </a:ln>
        </p:spPr>
      </p:pic>
      <p:pic>
        <p:nvPicPr>
          <p:cNvPr id="7" name="Picture 6" descr="Instructins for Accreditation Application with a red box highlighting a new box:  Calculating Accreditation Document" title="Screenshot of instructions"/>
          <p:cNvPicPr>
            <a:picLocks noChangeAspect="1"/>
          </p:cNvPicPr>
          <p:nvPr/>
        </p:nvPicPr>
        <p:blipFill rotWithShape="1">
          <a:blip r:embed="rId4"/>
          <a:srcRect t="1737"/>
          <a:stretch/>
        </p:blipFill>
        <p:spPr>
          <a:xfrm>
            <a:off x="6608892" y="957943"/>
            <a:ext cx="2346690" cy="3594068"/>
          </a:xfrm>
          <a:prstGeom prst="rect">
            <a:avLst/>
          </a:prstGeom>
          <a:ln w="38100">
            <a:solidFill>
              <a:schemeClr val="tx1"/>
            </a:solidFill>
          </a:ln>
        </p:spPr>
      </p:pic>
      <p:pic>
        <p:nvPicPr>
          <p:cNvPr id="3" name="Picture 2"/>
          <p:cNvPicPr>
            <a:picLocks noChangeAspect="1"/>
          </p:cNvPicPr>
          <p:nvPr/>
        </p:nvPicPr>
        <p:blipFill rotWithShape="1">
          <a:blip r:embed="rId5"/>
          <a:srcRect l="562" r="-153" b="11027"/>
          <a:stretch/>
        </p:blipFill>
        <p:spPr>
          <a:xfrm>
            <a:off x="310896" y="4439601"/>
            <a:ext cx="6096000" cy="474590"/>
          </a:xfrm>
          <a:prstGeom prst="rect">
            <a:avLst/>
          </a:prstGeom>
          <a:ln w="38100">
            <a:solidFill>
              <a:schemeClr val="tx1"/>
            </a:solidFill>
          </a:ln>
        </p:spPr>
      </p:pic>
    </p:spTree>
    <p:extLst>
      <p:ext uri="{BB962C8B-B14F-4D97-AF65-F5344CB8AC3E}">
        <p14:creationId xmlns:p14="http://schemas.microsoft.com/office/powerpoint/2010/main" val="1371140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40148" cy="779704"/>
          </a:xfrm>
        </p:spPr>
        <p:txBody>
          <a:bodyPr/>
          <a:lstStyle/>
          <a:p>
            <a:r>
              <a:rPr lang="en-US" dirty="0" smtClean="0"/>
              <a:t>Example: Accreditation Detail Report (1 of 2)</a:t>
            </a:r>
            <a:endParaRPr lang="en-US" dirty="0"/>
          </a:p>
        </p:txBody>
      </p:sp>
      <p:sp>
        <p:nvSpPr>
          <p:cNvPr id="4" name="Slide Number Placeholder 3"/>
          <p:cNvSpPr>
            <a:spLocks noGrp="1"/>
          </p:cNvSpPr>
          <p:nvPr>
            <p:ph type="sldNum" idx="12"/>
          </p:nvPr>
        </p:nvSpPr>
        <p:spPr>
          <a:xfrm>
            <a:off x="8515350" y="4643940"/>
            <a:ext cx="499441" cy="377245"/>
          </a:xfrm>
        </p:spPr>
        <p:txBody>
          <a:bodyPr/>
          <a:lstStyle/>
          <a:p>
            <a:fld id="{00000000-1234-1234-1234-123412341234}" type="slidenum">
              <a:rPr lang="en-US" smtClean="0"/>
              <a:pPr/>
              <a:t>52</a:t>
            </a:fld>
            <a:endParaRPr lang="en-US"/>
          </a:p>
        </p:txBody>
      </p:sp>
      <p:pic>
        <p:nvPicPr>
          <p:cNvPr id="7" name="Picture 6"/>
          <p:cNvPicPr>
            <a:picLocks noChangeAspect="1"/>
          </p:cNvPicPr>
          <p:nvPr/>
        </p:nvPicPr>
        <p:blipFill>
          <a:blip r:embed="rId3"/>
          <a:stretch>
            <a:fillRect/>
          </a:stretch>
        </p:blipFill>
        <p:spPr>
          <a:xfrm>
            <a:off x="1413330" y="960120"/>
            <a:ext cx="5580611" cy="3657600"/>
          </a:xfrm>
          <a:prstGeom prst="rect">
            <a:avLst/>
          </a:prstGeom>
          <a:ln w="38100">
            <a:solidFill>
              <a:schemeClr val="tx1"/>
            </a:solidFill>
          </a:ln>
        </p:spPr>
      </p:pic>
    </p:spTree>
    <p:extLst>
      <p:ext uri="{BB962C8B-B14F-4D97-AF65-F5344CB8AC3E}">
        <p14:creationId xmlns:p14="http://schemas.microsoft.com/office/powerpoint/2010/main" val="2976345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40148" cy="779704"/>
          </a:xfrm>
        </p:spPr>
        <p:txBody>
          <a:bodyPr/>
          <a:lstStyle/>
          <a:p>
            <a:r>
              <a:rPr lang="en-US" dirty="0" smtClean="0"/>
              <a:t>Example: Accreditation Detail Report (2 of 2)</a:t>
            </a:r>
            <a:endParaRPr lang="en-US" dirty="0"/>
          </a:p>
        </p:txBody>
      </p:sp>
      <p:sp>
        <p:nvSpPr>
          <p:cNvPr id="4" name="Slide Number Placeholder 3"/>
          <p:cNvSpPr>
            <a:spLocks noGrp="1"/>
          </p:cNvSpPr>
          <p:nvPr>
            <p:ph type="sldNum" idx="12"/>
          </p:nvPr>
        </p:nvSpPr>
        <p:spPr>
          <a:xfrm>
            <a:off x="8515350" y="4643940"/>
            <a:ext cx="499441" cy="377245"/>
          </a:xfrm>
        </p:spPr>
        <p:txBody>
          <a:bodyPr/>
          <a:lstStyle/>
          <a:p>
            <a:fld id="{00000000-1234-1234-1234-123412341234}" type="slidenum">
              <a:rPr lang="en-US" smtClean="0"/>
              <a:pPr/>
              <a:t>53</a:t>
            </a:fld>
            <a:endParaRPr lang="en-US"/>
          </a:p>
        </p:txBody>
      </p:sp>
      <p:pic>
        <p:nvPicPr>
          <p:cNvPr id="8" name="Picture 7"/>
          <p:cNvPicPr>
            <a:picLocks noChangeAspect="1"/>
          </p:cNvPicPr>
          <p:nvPr/>
        </p:nvPicPr>
        <p:blipFill>
          <a:blip r:embed="rId3"/>
          <a:stretch>
            <a:fillRect/>
          </a:stretch>
        </p:blipFill>
        <p:spPr>
          <a:xfrm>
            <a:off x="568071" y="960120"/>
            <a:ext cx="7315200" cy="2801257"/>
          </a:xfrm>
          <a:prstGeom prst="rect">
            <a:avLst/>
          </a:prstGeom>
          <a:ln w="38100">
            <a:solidFill>
              <a:schemeClr val="tx1"/>
            </a:solidFill>
          </a:ln>
        </p:spPr>
      </p:pic>
    </p:spTree>
    <p:extLst>
      <p:ext uri="{BB962C8B-B14F-4D97-AF65-F5344CB8AC3E}">
        <p14:creationId xmlns:p14="http://schemas.microsoft.com/office/powerpoint/2010/main" val="12163333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Board Discussion</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54</a:t>
            </a:fld>
            <a:endParaRPr lang="en-US"/>
          </a:p>
        </p:txBody>
      </p:sp>
    </p:spTree>
    <p:extLst>
      <p:ext uri="{BB962C8B-B14F-4D97-AF65-F5344CB8AC3E}">
        <p14:creationId xmlns:p14="http://schemas.microsoft.com/office/powerpoint/2010/main" val="3543235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smtClean="0">
                <a:latin typeface="Trebuchet MS" panose="020B0603020202020204" pitchFamily="34" charset="0"/>
              </a:rPr>
              <a:t>House Bill 938 Board Discussion: Transparency</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797240"/>
            <a:ext cx="8520525" cy="4259502"/>
          </a:xfrm>
        </p:spPr>
        <p:txBody>
          <a:bodyPr>
            <a:normAutofit/>
          </a:bodyPr>
          <a:lstStyle/>
          <a:p>
            <a:pPr>
              <a:lnSpc>
                <a:spcPct val="113000"/>
              </a:lnSpc>
              <a:spcBef>
                <a:spcPts val="750"/>
              </a:spcBef>
              <a:buSzPct val="147000"/>
            </a:pPr>
            <a:r>
              <a:rPr lang="en-US" sz="2000" b="0" dirty="0" smtClean="0">
                <a:latin typeface="Trebuchet MS" panose="020B0603020202020204" pitchFamily="34" charset="0"/>
              </a:rPr>
              <a:t>What can be done to make the model more understandable to users?</a:t>
            </a:r>
          </a:p>
          <a:p>
            <a:pPr>
              <a:lnSpc>
                <a:spcPct val="113000"/>
              </a:lnSpc>
              <a:spcBef>
                <a:spcPts val="750"/>
              </a:spcBef>
              <a:buSzPct val="147000"/>
            </a:pPr>
            <a:r>
              <a:rPr lang="en-US" sz="2000" b="0" dirty="0" smtClean="0">
                <a:latin typeface="Trebuchet MS" panose="020B0603020202020204" pitchFamily="34" charset="0"/>
              </a:rPr>
              <a:t>What additional </a:t>
            </a:r>
            <a:r>
              <a:rPr lang="en-US" sz="2000" b="0" dirty="0">
                <a:latin typeface="Trebuchet MS" panose="020B0603020202020204" pitchFamily="34" charset="0"/>
              </a:rPr>
              <a:t>information is </a:t>
            </a:r>
            <a:r>
              <a:rPr lang="en-US" sz="2000" b="0" dirty="0" smtClean="0">
                <a:latin typeface="Trebuchet MS" panose="020B0603020202020204" pitchFamily="34" charset="0"/>
              </a:rPr>
              <a:t>needed on the School Quality Profiles?</a:t>
            </a:r>
            <a:r>
              <a:rPr lang="en-US" sz="2000" b="0" dirty="0">
                <a:latin typeface="Trebuchet MS" panose="020B0603020202020204" pitchFamily="34" charset="0"/>
              </a:rPr>
              <a:t> </a:t>
            </a:r>
          </a:p>
          <a:p>
            <a:pPr fontAlgn="base">
              <a:lnSpc>
                <a:spcPct val="113000"/>
              </a:lnSpc>
              <a:spcBef>
                <a:spcPts val="750"/>
              </a:spcBef>
              <a:buSzPct val="147000"/>
            </a:pPr>
            <a:r>
              <a:rPr lang="en-US" sz="2000" b="0" dirty="0">
                <a:latin typeface="Trebuchet MS" panose="020B0603020202020204" pitchFamily="34" charset="0"/>
              </a:rPr>
              <a:t>What additional actions could the Board or Department take to </a:t>
            </a:r>
            <a:r>
              <a:rPr lang="en-US" sz="2000" b="0" dirty="0" smtClean="0">
                <a:latin typeface="Trebuchet MS" panose="020B0603020202020204" pitchFamily="34" charset="0"/>
              </a:rPr>
              <a:t>promote </a:t>
            </a:r>
            <a:r>
              <a:rPr lang="en-US" sz="2000" b="0" dirty="0">
                <a:latin typeface="Trebuchet MS" panose="020B0603020202020204" pitchFamily="34" charset="0"/>
              </a:rPr>
              <a:t>availability </a:t>
            </a:r>
            <a:r>
              <a:rPr lang="en-US" sz="2000" b="0" dirty="0" smtClean="0">
                <a:latin typeface="Trebuchet MS" panose="020B0603020202020204" pitchFamily="34" charset="0"/>
              </a:rPr>
              <a:t>and </a:t>
            </a:r>
            <a:r>
              <a:rPr lang="en-US" sz="2000" b="0" dirty="0">
                <a:latin typeface="Trebuchet MS" panose="020B0603020202020204" pitchFamily="34" charset="0"/>
              </a:rPr>
              <a:t>transparency of data</a:t>
            </a:r>
            <a:r>
              <a:rPr lang="en-US" sz="2000" b="0" dirty="0" smtClean="0">
                <a:latin typeface="Trebuchet MS" panose="020B0603020202020204" pitchFamily="34" charset="0"/>
              </a:rPr>
              <a:t>?</a:t>
            </a:r>
          </a:p>
          <a:p>
            <a:pPr marL="57150" indent="0" fontAlgn="base">
              <a:lnSpc>
                <a:spcPct val="124000"/>
              </a:lnSpc>
              <a:buSzPct val="147000"/>
              <a:buNone/>
            </a:pPr>
            <a:endParaRPr lang="en-US" dirty="0">
              <a:latin typeface="Trebuchet MS" panose="020B0603020202020204" pitchFamily="34" charset="0"/>
            </a:endParaRPr>
          </a:p>
          <a:p>
            <a:pPr marL="57150" indent="0" fontAlgn="base">
              <a:lnSpc>
                <a:spcPct val="124000"/>
              </a:lnSpc>
              <a:buSzPct val="147000"/>
              <a:buNone/>
            </a:pPr>
            <a:endParaRPr lang="en-US" sz="2000" b="0" dirty="0" smtClean="0">
              <a:latin typeface="Trebuchet MS" panose="020B0603020202020204" pitchFamily="34" charset="0"/>
            </a:endParaRPr>
          </a:p>
          <a:p>
            <a:pPr fontAlgn="base">
              <a:lnSpc>
                <a:spcPct val="124000"/>
              </a:lnSpc>
              <a:buSzPct val="147000"/>
            </a:pPr>
            <a:endParaRPr lang="en-US" dirty="0">
              <a:latin typeface="Trebuchet MS" panose="020B0603020202020204" pitchFamily="34" charset="0"/>
            </a:endParaRPr>
          </a:p>
        </p:txBody>
      </p:sp>
      <p:sp>
        <p:nvSpPr>
          <p:cNvPr id="4" name="Slide Number Placeholder 3"/>
          <p:cNvSpPr>
            <a:spLocks noGrp="1"/>
          </p:cNvSpPr>
          <p:nvPr>
            <p:ph type="sldNum" idx="12"/>
          </p:nvPr>
        </p:nvSpPr>
        <p:spPr/>
        <p:txBody>
          <a:bodyPr/>
          <a:lstStyle/>
          <a:p>
            <a:fld id="{00000000-1234-1234-1234-123412341234}" type="slidenum">
              <a:rPr lang="en-US" smtClean="0"/>
              <a:pPr/>
              <a:t>55</a:t>
            </a:fld>
            <a:endParaRPr lang="en-US"/>
          </a:p>
        </p:txBody>
      </p:sp>
    </p:spTree>
    <p:extLst>
      <p:ext uri="{BB962C8B-B14F-4D97-AF65-F5344CB8AC3E}">
        <p14:creationId xmlns:p14="http://schemas.microsoft.com/office/powerpoint/2010/main" val="4230573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Proficiency and Growth Measures</a:t>
            </a:r>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56</a:t>
            </a:fld>
            <a:endParaRPr lang="en"/>
          </a:p>
        </p:txBody>
      </p:sp>
    </p:spTree>
    <p:extLst>
      <p:ext uri="{BB962C8B-B14F-4D97-AF65-F5344CB8AC3E}">
        <p14:creationId xmlns:p14="http://schemas.microsoft.com/office/powerpoint/2010/main" val="1466801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Board </a:t>
            </a:r>
            <a:r>
              <a:rPr lang="en-US" sz="2600" dirty="0" smtClean="0">
                <a:latin typeface="Trebuchet MS" panose="020B0603020202020204" pitchFamily="34" charset="0"/>
              </a:rPr>
              <a:t>Discussion: Proficiency and Growth</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960120"/>
            <a:ext cx="8520525" cy="3416400"/>
          </a:xfrm>
        </p:spPr>
        <p:txBody>
          <a:bodyPr>
            <a:noAutofit/>
          </a:bodyPr>
          <a:lstStyle/>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can the current methodology for including growth in accreditation be reconsidered in order to place emphasis on both growth and </a:t>
            </a:r>
            <a:r>
              <a:rPr lang="en-US" sz="2000" dirty="0" smtClean="0">
                <a:latin typeface="Trebuchet MS" panose="020B0603020202020204" pitchFamily="34" charset="0"/>
              </a:rPr>
              <a:t>proficiency?</a:t>
            </a:r>
          </a:p>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should the within-year measurement of growth facilitated by the "through year" growth assessments best be </a:t>
            </a:r>
            <a:r>
              <a:rPr lang="en-US" sz="2000" dirty="0" smtClean="0">
                <a:latin typeface="Trebuchet MS" panose="020B0603020202020204" pitchFamily="34" charset="0"/>
              </a:rPr>
              <a:t>used?</a:t>
            </a:r>
          </a:p>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can a "year-to-year" measurement of growth continue to be included in school performance measures?</a:t>
            </a:r>
          </a:p>
        </p:txBody>
      </p:sp>
      <p:sp>
        <p:nvSpPr>
          <p:cNvPr id="4" name="Slide Number Placeholder 3"/>
          <p:cNvSpPr>
            <a:spLocks noGrp="1"/>
          </p:cNvSpPr>
          <p:nvPr>
            <p:ph type="sldNum" idx="12"/>
          </p:nvPr>
        </p:nvSpPr>
        <p:spPr/>
        <p:txBody>
          <a:bodyPr/>
          <a:lstStyle/>
          <a:p>
            <a:fld id="{00000000-1234-1234-1234-123412341234}" type="slidenum">
              <a:rPr lang="en-US" smtClean="0"/>
              <a:pPr/>
              <a:t>57</a:t>
            </a:fld>
            <a:endParaRPr lang="en-US"/>
          </a:p>
        </p:txBody>
      </p:sp>
    </p:spTree>
    <p:extLst>
      <p:ext uri="{BB962C8B-B14F-4D97-AF65-F5344CB8AC3E}">
        <p14:creationId xmlns:p14="http://schemas.microsoft.com/office/powerpoint/2010/main" val="3378391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79" y="128016"/>
            <a:ext cx="8374834" cy="779704"/>
          </a:xfrm>
        </p:spPr>
        <p:txBody>
          <a:bodyPr>
            <a:noAutofit/>
          </a:bodyPr>
          <a:lstStyle/>
          <a:p>
            <a:r>
              <a:rPr lang="en-US" sz="2600" dirty="0" smtClean="0"/>
              <a:t>Measuring Growth in the 2021-2022 School Year</a:t>
            </a:r>
            <a:endParaRPr lang="en-US" sz="2600" dirty="0"/>
          </a:p>
        </p:txBody>
      </p:sp>
      <p:sp>
        <p:nvSpPr>
          <p:cNvPr id="3" name="Text Placeholder 2"/>
          <p:cNvSpPr>
            <a:spLocks noGrp="1"/>
          </p:cNvSpPr>
          <p:nvPr>
            <p:ph type="body" idx="1"/>
          </p:nvPr>
        </p:nvSpPr>
        <p:spPr>
          <a:xfrm>
            <a:off x="310896" y="795528"/>
            <a:ext cx="8038272" cy="4116106"/>
          </a:xfrm>
        </p:spPr>
        <p:txBody>
          <a:bodyPr>
            <a:noAutofit/>
          </a:bodyPr>
          <a:lstStyle/>
          <a:p>
            <a:pPr indent="-342900">
              <a:lnSpc>
                <a:spcPct val="114000"/>
              </a:lnSpc>
              <a:buClrTx/>
            </a:pPr>
            <a:r>
              <a:rPr lang="en-US" sz="1900" dirty="0"/>
              <a:t>Legislation passed in the 2021 General Assembly (</a:t>
            </a:r>
            <a:r>
              <a:rPr lang="en-US" sz="1900" dirty="0">
                <a:hlinkClick r:id="rId3"/>
              </a:rPr>
              <a:t>HB2027</a:t>
            </a:r>
            <a:r>
              <a:rPr lang="en-US" sz="1900" dirty="0"/>
              <a:t> and </a:t>
            </a:r>
            <a:r>
              <a:rPr lang="en-US" sz="1900" dirty="0">
                <a:hlinkClick r:id="rId4"/>
              </a:rPr>
              <a:t>SB1357</a:t>
            </a:r>
            <a:r>
              <a:rPr lang="en-US" sz="1900" dirty="0"/>
              <a:t>) </a:t>
            </a:r>
            <a:r>
              <a:rPr lang="en-US" sz="1900" dirty="0" smtClean="0"/>
              <a:t>required </a:t>
            </a:r>
            <a:r>
              <a:rPr lang="en-US" sz="1900" dirty="0"/>
              <a:t>the implementation of “through year” growth assessments in reading and mathematics in grades 3-8</a:t>
            </a:r>
            <a:r>
              <a:rPr lang="en-US" sz="1900" dirty="0" smtClean="0"/>
              <a:t>.</a:t>
            </a:r>
          </a:p>
          <a:p>
            <a:pPr indent="-342900">
              <a:lnSpc>
                <a:spcPct val="114000"/>
              </a:lnSpc>
              <a:buClrTx/>
            </a:pPr>
            <a:r>
              <a:rPr lang="en-US" sz="1900" dirty="0">
                <a:solidFill>
                  <a:schemeClr val="tx1"/>
                </a:solidFill>
              </a:rPr>
              <a:t>The growth assessments administered in fall 2021 were based on content from the student’s previous grade level.</a:t>
            </a:r>
          </a:p>
          <a:p>
            <a:pPr lvl="1" indent="-342900">
              <a:lnSpc>
                <a:spcPct val="114000"/>
              </a:lnSpc>
              <a:spcBef>
                <a:spcPts val="750"/>
              </a:spcBef>
              <a:buClrTx/>
              <a:buFont typeface="Courier New" panose="02070309020205020404" pitchFamily="49" charset="0"/>
              <a:buChar char="o"/>
            </a:pPr>
            <a:r>
              <a:rPr lang="en-US" sz="1900" b="0" dirty="0">
                <a:solidFill>
                  <a:schemeClr val="tx1"/>
                </a:solidFill>
              </a:rPr>
              <a:t>Example: Students enrolled in grade 5 mathematics in fall 2021 completed fall growth assessments based on grade 4 mathematics</a:t>
            </a:r>
            <a:r>
              <a:rPr lang="en-US" sz="1900" b="0" dirty="0" smtClean="0">
                <a:solidFill>
                  <a:schemeClr val="tx1"/>
                </a:solidFill>
              </a:rPr>
              <a:t>.</a:t>
            </a:r>
            <a:endParaRPr lang="en-US" sz="1900" dirty="0"/>
          </a:p>
          <a:p>
            <a:pPr indent="-342900">
              <a:lnSpc>
                <a:spcPct val="114000"/>
              </a:lnSpc>
              <a:buClrTx/>
            </a:pPr>
            <a:r>
              <a:rPr lang="en-US" sz="1900" b="0" dirty="0" smtClean="0">
                <a:solidFill>
                  <a:schemeClr val="tx1"/>
                </a:solidFill>
              </a:rPr>
              <a:t>Students </a:t>
            </a:r>
            <a:r>
              <a:rPr lang="en-US" sz="1900" b="0" dirty="0">
                <a:solidFill>
                  <a:schemeClr val="tx1"/>
                </a:solidFill>
              </a:rPr>
              <a:t>who failed the spring 2022 SOL test </a:t>
            </a:r>
            <a:r>
              <a:rPr lang="en-US" sz="1900" b="0" dirty="0" smtClean="0">
                <a:solidFill>
                  <a:schemeClr val="tx1"/>
                </a:solidFill>
              </a:rPr>
              <a:t>could demonstrate growth by comparing a failing spring 2022 SOL test to either </a:t>
            </a:r>
            <a:r>
              <a:rPr lang="en-US" sz="1900" b="0" dirty="0">
                <a:solidFill>
                  <a:schemeClr val="tx1"/>
                </a:solidFill>
              </a:rPr>
              <a:t>the previous spring 2021 SOL test or the fall 2021 growth </a:t>
            </a:r>
            <a:r>
              <a:rPr lang="en-US" sz="1900" b="0" dirty="0" smtClean="0">
                <a:solidFill>
                  <a:schemeClr val="tx1"/>
                </a:solidFill>
              </a:rPr>
              <a:t>assessment.</a:t>
            </a:r>
            <a:endParaRPr lang="en-US" sz="1900" b="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US" smtClean="0"/>
              <a:pPr/>
              <a:t>58</a:t>
            </a:fld>
            <a:endParaRPr lang="en-US"/>
          </a:p>
        </p:txBody>
      </p:sp>
    </p:spTree>
    <p:extLst>
      <p:ext uri="{BB962C8B-B14F-4D97-AF65-F5344CB8AC3E}">
        <p14:creationId xmlns:p14="http://schemas.microsoft.com/office/powerpoint/2010/main" val="2757542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3373"/>
            <a:ext cx="8140148" cy="779704"/>
          </a:xfrm>
        </p:spPr>
        <p:txBody>
          <a:bodyPr>
            <a:noAutofit/>
          </a:bodyPr>
          <a:lstStyle/>
          <a:p>
            <a:r>
              <a:rPr lang="en-US" sz="2600" dirty="0"/>
              <a:t>Growth </a:t>
            </a:r>
            <a:r>
              <a:rPr lang="en-US" sz="2600" dirty="0" smtClean="0"/>
              <a:t>Assessments in </a:t>
            </a:r>
            <a:r>
              <a:rPr lang="en-US" sz="2600" dirty="0"/>
              <a:t>the </a:t>
            </a:r>
            <a:r>
              <a:rPr lang="en-US" sz="2600" dirty="0" smtClean="0"/>
              <a:t>2022-2023 </a:t>
            </a:r>
            <a:r>
              <a:rPr lang="en-US" sz="2600" dirty="0"/>
              <a:t>School </a:t>
            </a:r>
            <a:r>
              <a:rPr lang="en-US" sz="2600" dirty="0" smtClean="0"/>
              <a:t>Year and Beyond (1 of 2)</a:t>
            </a:r>
            <a:endParaRPr lang="en-US" sz="2600" dirty="0"/>
          </a:p>
        </p:txBody>
      </p:sp>
      <p:sp>
        <p:nvSpPr>
          <p:cNvPr id="3" name="Text Placeholder 2"/>
          <p:cNvSpPr>
            <a:spLocks noGrp="1"/>
          </p:cNvSpPr>
          <p:nvPr>
            <p:ph type="body" idx="1"/>
          </p:nvPr>
        </p:nvSpPr>
        <p:spPr>
          <a:xfrm>
            <a:off x="310896" y="960120"/>
            <a:ext cx="8634872" cy="4519658"/>
          </a:xfrm>
        </p:spPr>
        <p:txBody>
          <a:bodyPr>
            <a:normAutofit/>
          </a:bodyPr>
          <a:lstStyle/>
          <a:p>
            <a:pPr indent="-342900">
              <a:lnSpc>
                <a:spcPct val="114000"/>
              </a:lnSpc>
              <a:buClrTx/>
            </a:pPr>
            <a:r>
              <a:rPr lang="en-US" sz="2200" b="0" dirty="0" smtClean="0">
                <a:solidFill>
                  <a:schemeClr val="dk1"/>
                </a:solidFill>
              </a:rPr>
              <a:t>In 2022-2023 </a:t>
            </a:r>
            <a:r>
              <a:rPr lang="en-US" sz="2200" b="0" dirty="0">
                <a:solidFill>
                  <a:schemeClr val="dk1"/>
                </a:solidFill>
              </a:rPr>
              <a:t>the grades 3-8 reading and mathematics growth assessments </a:t>
            </a:r>
            <a:r>
              <a:rPr lang="en-US" sz="2200" b="0" dirty="0" smtClean="0">
                <a:solidFill>
                  <a:schemeClr val="dk1"/>
                </a:solidFill>
              </a:rPr>
              <a:t>will be </a:t>
            </a:r>
            <a:r>
              <a:rPr lang="en-US" sz="2200" b="0" dirty="0">
                <a:solidFill>
                  <a:schemeClr val="dk1"/>
                </a:solidFill>
              </a:rPr>
              <a:t>administered to students once in the fall and once in the winter (mid-year) during the school year. </a:t>
            </a:r>
          </a:p>
          <a:p>
            <a:pPr indent="-342900">
              <a:lnSpc>
                <a:spcPct val="114000"/>
              </a:lnSpc>
              <a:spcAft>
                <a:spcPts val="1200"/>
              </a:spcAft>
              <a:buClrTx/>
              <a:buSzPct val="147000"/>
            </a:pPr>
            <a:r>
              <a:rPr lang="en-US" sz="2200" b="0" dirty="0">
                <a:solidFill>
                  <a:schemeClr val="dk1"/>
                </a:solidFill>
              </a:rPr>
              <a:t>In addition, the normally occurring spring SOL tests for grades 3-8 reading and mathematics will continue to be administered</a:t>
            </a:r>
            <a:r>
              <a:rPr lang="en-US" sz="2200" b="0" dirty="0" smtClean="0">
                <a:solidFill>
                  <a:schemeClr val="dk1"/>
                </a:solidFill>
              </a:rPr>
              <a:t>.</a:t>
            </a:r>
            <a:endParaRPr lang="en-US" sz="2200" dirty="0"/>
          </a:p>
        </p:txBody>
      </p:sp>
      <p:sp>
        <p:nvSpPr>
          <p:cNvPr id="4" name="Slide Number Placeholder 3"/>
          <p:cNvSpPr>
            <a:spLocks noGrp="1"/>
          </p:cNvSpPr>
          <p:nvPr>
            <p:ph type="sldNum" idx="12"/>
          </p:nvPr>
        </p:nvSpPr>
        <p:spPr/>
        <p:txBody>
          <a:bodyPr/>
          <a:lstStyle/>
          <a:p>
            <a:fld id="{00000000-1234-1234-1234-123412341234}" type="slidenum">
              <a:rPr lang="en-US" smtClean="0"/>
              <a:pPr/>
              <a:t>59</a:t>
            </a:fld>
            <a:endParaRPr lang="en-US"/>
          </a:p>
        </p:txBody>
      </p:sp>
    </p:spTree>
    <p:extLst>
      <p:ext uri="{BB962C8B-B14F-4D97-AF65-F5344CB8AC3E}">
        <p14:creationId xmlns:p14="http://schemas.microsoft.com/office/powerpoint/2010/main" val="131546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600" dirty="0" smtClean="0"/>
              <a:t>Types of Changes to Address House Bill 938</a:t>
            </a:r>
            <a:endParaRPr lang="en-US" sz="2600" dirty="0"/>
          </a:p>
        </p:txBody>
      </p:sp>
      <p:sp>
        <p:nvSpPr>
          <p:cNvPr id="5" name="Text Placeholder 4"/>
          <p:cNvSpPr>
            <a:spLocks noGrp="1"/>
          </p:cNvSpPr>
          <p:nvPr>
            <p:ph type="body" idx="1"/>
          </p:nvPr>
        </p:nvSpPr>
        <p:spPr>
          <a:xfrm>
            <a:off x="310896" y="795528"/>
            <a:ext cx="8138160" cy="3849210"/>
          </a:xfrm>
        </p:spPr>
        <p:txBody>
          <a:bodyPr>
            <a:normAutofit fontScale="85000" lnSpcReduction="10000"/>
          </a:bodyPr>
          <a:lstStyle/>
          <a:p>
            <a:pPr marL="24765" indent="0">
              <a:lnSpc>
                <a:spcPct val="124000"/>
              </a:lnSpc>
              <a:buNone/>
            </a:pPr>
            <a:r>
              <a:rPr lang="en-US" sz="2400" dirty="0" smtClean="0"/>
              <a:t>Solutions may:</a:t>
            </a:r>
          </a:p>
          <a:p>
            <a:pPr>
              <a:lnSpc>
                <a:spcPct val="124000"/>
              </a:lnSpc>
              <a:buClrTx/>
              <a:buSzPct val="114000"/>
            </a:pPr>
            <a:r>
              <a:rPr lang="en-US" sz="2400" dirty="0" smtClean="0">
                <a:solidFill>
                  <a:schemeClr val="tx1"/>
                </a:solidFill>
              </a:rPr>
              <a:t>require legislative change (Standards of Quality) or regulatory change (Standards of Accreditation). [Changes to the Standards of Accreditation would have to go through the required regulatory process];</a:t>
            </a:r>
          </a:p>
          <a:p>
            <a:pPr>
              <a:lnSpc>
                <a:spcPct val="124000"/>
              </a:lnSpc>
              <a:buClrTx/>
              <a:buSzPct val="114000"/>
            </a:pPr>
            <a:r>
              <a:rPr lang="en-US" sz="2400" dirty="0" smtClean="0">
                <a:solidFill>
                  <a:schemeClr val="tx1"/>
                </a:solidFill>
              </a:rPr>
              <a:t>require Board action only (do not need legislative or regulatory change);</a:t>
            </a:r>
          </a:p>
          <a:p>
            <a:pPr>
              <a:lnSpc>
                <a:spcPct val="124000"/>
              </a:lnSpc>
              <a:buClrTx/>
              <a:buSzPct val="114000"/>
            </a:pPr>
            <a:r>
              <a:rPr lang="en-US" sz="2400" dirty="0" smtClean="0">
                <a:solidFill>
                  <a:schemeClr val="tx1"/>
                </a:solidFill>
              </a:rPr>
              <a:t>only necessitate a change in “business rules”; or</a:t>
            </a:r>
          </a:p>
          <a:p>
            <a:pPr>
              <a:lnSpc>
                <a:spcPct val="124000"/>
              </a:lnSpc>
              <a:buClrTx/>
              <a:buSzPct val="114000"/>
            </a:pPr>
            <a:r>
              <a:rPr lang="en-US" sz="2400" dirty="0" smtClean="0">
                <a:solidFill>
                  <a:schemeClr val="tx1"/>
                </a:solidFill>
              </a:rPr>
              <a:t>only necessitate how information is reported to constituents.</a:t>
            </a:r>
            <a:endParaRPr lang="en-US" sz="2400" dirty="0">
              <a:solidFill>
                <a:schemeClr val="tx1"/>
              </a:solidFill>
            </a:endParaRP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272650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3373"/>
            <a:ext cx="8140148" cy="779704"/>
          </a:xfrm>
        </p:spPr>
        <p:txBody>
          <a:bodyPr>
            <a:noAutofit/>
          </a:bodyPr>
          <a:lstStyle/>
          <a:p>
            <a:r>
              <a:rPr lang="en-US" sz="2600" dirty="0"/>
              <a:t>Growth </a:t>
            </a:r>
            <a:r>
              <a:rPr lang="en-US" sz="2600" dirty="0" smtClean="0"/>
              <a:t>Assessments in </a:t>
            </a:r>
            <a:r>
              <a:rPr lang="en-US" sz="2600" dirty="0"/>
              <a:t>the </a:t>
            </a:r>
            <a:r>
              <a:rPr lang="en-US" sz="2600" dirty="0" smtClean="0"/>
              <a:t>2022-2023 </a:t>
            </a:r>
            <a:r>
              <a:rPr lang="en-US" sz="2600" dirty="0"/>
              <a:t>School </a:t>
            </a:r>
            <a:r>
              <a:rPr lang="en-US" sz="2600" dirty="0" smtClean="0"/>
              <a:t>Year and Beyond (2 of 2)</a:t>
            </a:r>
            <a:endParaRPr lang="en-US" sz="2600" dirty="0"/>
          </a:p>
        </p:txBody>
      </p:sp>
      <p:sp>
        <p:nvSpPr>
          <p:cNvPr id="3" name="Text Placeholder 2"/>
          <p:cNvSpPr>
            <a:spLocks noGrp="1"/>
          </p:cNvSpPr>
          <p:nvPr>
            <p:ph type="body" idx="1"/>
          </p:nvPr>
        </p:nvSpPr>
        <p:spPr>
          <a:xfrm>
            <a:off x="310896" y="960120"/>
            <a:ext cx="8038272" cy="3985793"/>
          </a:xfrm>
        </p:spPr>
        <p:txBody>
          <a:bodyPr>
            <a:normAutofit/>
          </a:bodyPr>
          <a:lstStyle/>
          <a:p>
            <a:pPr indent="-342900">
              <a:lnSpc>
                <a:spcPct val="114000"/>
              </a:lnSpc>
              <a:buClrTx/>
              <a:buFont typeface="Arial" panose="020B0604020202020204" pitchFamily="34" charset="0"/>
              <a:buChar char="•"/>
            </a:pPr>
            <a:r>
              <a:rPr lang="en-US" sz="2200" b="0" dirty="0">
                <a:solidFill>
                  <a:schemeClr val="tx1"/>
                </a:solidFill>
              </a:rPr>
              <a:t>The fall and winter growth assessments will focus primarily on content from the student’s current grade level.</a:t>
            </a:r>
          </a:p>
          <a:p>
            <a:pPr lvl="1" indent="-342900">
              <a:lnSpc>
                <a:spcPct val="114000"/>
              </a:lnSpc>
              <a:spcBef>
                <a:spcPts val="750"/>
              </a:spcBef>
              <a:buClrTx/>
              <a:buFont typeface="Courier New" panose="02070309020205020404" pitchFamily="49" charset="0"/>
              <a:buChar char="o"/>
            </a:pPr>
            <a:r>
              <a:rPr lang="en-US" sz="2200" b="0" dirty="0">
                <a:solidFill>
                  <a:schemeClr val="tx1"/>
                </a:solidFill>
              </a:rPr>
              <a:t>Example: A student taking grade 5 mathematics in 2022-2023 will be administered a fall and winter (mid-year) growth assessment that focuses on grade 5 mathematics standards</a:t>
            </a:r>
            <a:r>
              <a:rPr lang="en-US" sz="2200" b="0" dirty="0" smtClean="0">
                <a:solidFill>
                  <a:schemeClr val="tx1"/>
                </a:solidFill>
              </a:rPr>
              <a:t>.</a:t>
            </a:r>
            <a:endParaRPr lang="en-US" sz="2200" b="0" dirty="0">
              <a:solidFill>
                <a:schemeClr val="tx1"/>
              </a:solidFill>
            </a:endParaRPr>
          </a:p>
        </p:txBody>
      </p:sp>
      <p:sp>
        <p:nvSpPr>
          <p:cNvPr id="4" name="Slide Number Placeholder 3"/>
          <p:cNvSpPr>
            <a:spLocks noGrp="1"/>
          </p:cNvSpPr>
          <p:nvPr>
            <p:ph type="sldNum" idx="12"/>
          </p:nvPr>
        </p:nvSpPr>
        <p:spPr/>
        <p:txBody>
          <a:bodyPr/>
          <a:lstStyle/>
          <a:p>
            <a:fld id="{00000000-1234-1234-1234-123412341234}" type="slidenum">
              <a:rPr lang="en-US" smtClean="0"/>
              <a:pPr/>
              <a:t>60</a:t>
            </a:fld>
            <a:endParaRPr lang="en-US"/>
          </a:p>
        </p:txBody>
      </p:sp>
    </p:spTree>
    <p:extLst>
      <p:ext uri="{BB962C8B-B14F-4D97-AF65-F5344CB8AC3E}">
        <p14:creationId xmlns:p14="http://schemas.microsoft.com/office/powerpoint/2010/main" val="32154562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3373"/>
            <a:ext cx="8140148" cy="779704"/>
          </a:xfrm>
        </p:spPr>
        <p:txBody>
          <a:bodyPr>
            <a:normAutofit/>
          </a:bodyPr>
          <a:lstStyle/>
          <a:p>
            <a:r>
              <a:rPr lang="en-US" sz="2600" dirty="0" smtClean="0"/>
              <a:t>Measuring Growth in 2022-2023</a:t>
            </a:r>
            <a:endParaRPr lang="en-US" sz="2600" dirty="0"/>
          </a:p>
        </p:txBody>
      </p:sp>
      <p:sp>
        <p:nvSpPr>
          <p:cNvPr id="3" name="Text Placeholder 2"/>
          <p:cNvSpPr>
            <a:spLocks noGrp="1"/>
          </p:cNvSpPr>
          <p:nvPr>
            <p:ph type="body" idx="1"/>
          </p:nvPr>
        </p:nvSpPr>
        <p:spPr>
          <a:xfrm>
            <a:off x="310896" y="960120"/>
            <a:ext cx="8038272" cy="3475435"/>
          </a:xfrm>
        </p:spPr>
        <p:txBody>
          <a:bodyPr>
            <a:normAutofit/>
          </a:bodyPr>
          <a:lstStyle/>
          <a:p>
            <a:pPr marL="457200" lvl="0" indent="-381000">
              <a:lnSpc>
                <a:spcPct val="114000"/>
              </a:lnSpc>
              <a:buClrTx/>
              <a:buSzPts val="2400"/>
              <a:buChar char="●"/>
            </a:pPr>
            <a:r>
              <a:rPr lang="en-US" sz="2200" dirty="0" smtClean="0"/>
              <a:t>Because of the additional winter growth assessment, and the changes to the growth assessments (which are primarily on grade level), a different growth methodology is likely needed.</a:t>
            </a:r>
          </a:p>
          <a:p>
            <a:pPr marL="457200" lvl="0" indent="-381000">
              <a:lnSpc>
                <a:spcPct val="114000"/>
              </a:lnSpc>
              <a:buClrTx/>
              <a:buSzPts val="2400"/>
              <a:buChar char="●"/>
            </a:pPr>
            <a:r>
              <a:rPr lang="en-US" sz="2200" dirty="0" smtClean="0"/>
              <a:t>This methodology has not yet been finalized.</a:t>
            </a:r>
            <a:endParaRPr lang="en-US" sz="2200" dirty="0"/>
          </a:p>
          <a:p>
            <a:pPr marL="24765" indent="0">
              <a:buNone/>
            </a:pP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61</a:t>
            </a:fld>
            <a:endParaRPr lang="en-US"/>
          </a:p>
        </p:txBody>
      </p:sp>
    </p:spTree>
    <p:extLst>
      <p:ext uri="{BB962C8B-B14F-4D97-AF65-F5344CB8AC3E}">
        <p14:creationId xmlns:p14="http://schemas.microsoft.com/office/powerpoint/2010/main" val="11046663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Board Discussion: Proficiency and Growth</a:t>
            </a:r>
          </a:p>
        </p:txBody>
      </p:sp>
      <p:sp>
        <p:nvSpPr>
          <p:cNvPr id="3" name="Text Placeholder 2"/>
          <p:cNvSpPr>
            <a:spLocks noGrp="1"/>
          </p:cNvSpPr>
          <p:nvPr>
            <p:ph type="body" idx="1"/>
          </p:nvPr>
        </p:nvSpPr>
        <p:spPr>
          <a:xfrm>
            <a:off x="311699" y="960120"/>
            <a:ext cx="8520525" cy="3416400"/>
          </a:xfrm>
        </p:spPr>
        <p:txBody>
          <a:bodyPr>
            <a:noAutofit/>
          </a:bodyPr>
          <a:lstStyle/>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can the current methodology for including growth in accreditation be reconsidered in order to place emphasis on both growth and </a:t>
            </a:r>
            <a:r>
              <a:rPr lang="en-US" sz="2000" dirty="0" smtClean="0">
                <a:latin typeface="Trebuchet MS" panose="020B0603020202020204" pitchFamily="34" charset="0"/>
              </a:rPr>
              <a:t>proficiency?</a:t>
            </a:r>
          </a:p>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should the within-year measurement of growth facilitated by the "through year" growth assessments best be </a:t>
            </a:r>
            <a:r>
              <a:rPr lang="en-US" sz="2000" dirty="0" smtClean="0">
                <a:latin typeface="Trebuchet MS" panose="020B0603020202020204" pitchFamily="34" charset="0"/>
              </a:rPr>
              <a:t>used?</a:t>
            </a:r>
          </a:p>
          <a:p>
            <a:pPr>
              <a:spcBef>
                <a:spcPts val="750"/>
              </a:spcBef>
              <a:buFont typeface="Arial" panose="020B0604020202020204" pitchFamily="34" charset="0"/>
              <a:buChar char="•"/>
            </a:pPr>
            <a:r>
              <a:rPr lang="en-US" sz="2000" dirty="0" smtClean="0">
                <a:latin typeface="Trebuchet MS" panose="020B0603020202020204" pitchFamily="34" charset="0"/>
              </a:rPr>
              <a:t>How </a:t>
            </a:r>
            <a:r>
              <a:rPr lang="en-US" sz="2000" dirty="0">
                <a:latin typeface="Trebuchet MS" panose="020B0603020202020204" pitchFamily="34" charset="0"/>
              </a:rPr>
              <a:t>can a "year-to-year" measurement of growth continue to be included in school performance measures?</a:t>
            </a:r>
          </a:p>
        </p:txBody>
      </p:sp>
      <p:sp>
        <p:nvSpPr>
          <p:cNvPr id="4" name="Slide Number Placeholder 3"/>
          <p:cNvSpPr>
            <a:spLocks noGrp="1"/>
          </p:cNvSpPr>
          <p:nvPr>
            <p:ph type="sldNum" idx="12"/>
          </p:nvPr>
        </p:nvSpPr>
        <p:spPr/>
        <p:txBody>
          <a:bodyPr/>
          <a:lstStyle/>
          <a:p>
            <a:fld id="{00000000-1234-1234-1234-123412341234}" type="slidenum">
              <a:rPr lang="en-US" smtClean="0"/>
              <a:pPr/>
              <a:t>62</a:t>
            </a:fld>
            <a:endParaRPr lang="en-US"/>
          </a:p>
        </p:txBody>
      </p:sp>
    </p:spTree>
    <p:extLst>
      <p:ext uri="{BB962C8B-B14F-4D97-AF65-F5344CB8AC3E}">
        <p14:creationId xmlns:p14="http://schemas.microsoft.com/office/powerpoint/2010/main" val="13263706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Potential Changes to Student Growth Measures</a:t>
            </a:r>
            <a:endParaRPr lang="en-US" sz="2600" dirty="0"/>
          </a:p>
        </p:txBody>
      </p:sp>
      <p:sp>
        <p:nvSpPr>
          <p:cNvPr id="3" name="Content Placeholder 2"/>
          <p:cNvSpPr>
            <a:spLocks noGrp="1"/>
          </p:cNvSpPr>
          <p:nvPr>
            <p:ph idx="1"/>
          </p:nvPr>
        </p:nvSpPr>
        <p:spPr>
          <a:xfrm>
            <a:off x="310896" y="960120"/>
            <a:ext cx="8138160" cy="3475435"/>
          </a:xfrm>
        </p:spPr>
        <p:txBody>
          <a:bodyPr/>
          <a:lstStyle/>
          <a:p>
            <a:pPr marL="0" indent="0">
              <a:lnSpc>
                <a:spcPct val="114000"/>
              </a:lnSpc>
              <a:buNone/>
            </a:pPr>
            <a:r>
              <a:rPr lang="en-US" dirty="0">
                <a:hlinkClick r:id="rId3"/>
              </a:rPr>
              <a:t>(8VAC20-131-380.F.5</a:t>
            </a:r>
            <a:r>
              <a:rPr lang="en-US" dirty="0"/>
              <a:t>) </a:t>
            </a:r>
            <a:r>
              <a:rPr lang="en-US" dirty="0">
                <a:solidFill>
                  <a:schemeClr val="tx1"/>
                </a:solidFill>
              </a:rPr>
              <a:t>The Board has the authority to determine how growth is used in the accreditation </a:t>
            </a:r>
            <a:r>
              <a:rPr lang="en-US" dirty="0" smtClean="0">
                <a:solidFill>
                  <a:schemeClr val="tx1"/>
                </a:solidFill>
              </a:rPr>
              <a:t>model.</a:t>
            </a:r>
          </a:p>
          <a:p>
            <a:pPr marL="0" indent="0">
              <a:lnSpc>
                <a:spcPct val="114000"/>
              </a:lnSpc>
              <a:buNone/>
            </a:pPr>
            <a:endParaRPr lang="en-US" dirty="0"/>
          </a:p>
          <a:p>
            <a:pPr marL="0" indent="0">
              <a:lnSpc>
                <a:spcPct val="114000"/>
              </a:lnSpc>
              <a:buNone/>
            </a:pPr>
            <a:r>
              <a:rPr lang="en-US" dirty="0" smtClean="0"/>
              <a:t>“The </a:t>
            </a:r>
            <a:r>
              <a:rPr lang="en-US" dirty="0"/>
              <a:t>board may adopt valid and reliable measures of student growth to be used in calculating the Academic Achievement Indicators for English and mathematics and in determining the progress of English learners toward English proficiency</a:t>
            </a:r>
            <a:r>
              <a:rPr lang="en-US" dirty="0" smtClean="0"/>
              <a:t>.”</a:t>
            </a:r>
            <a:endParaRPr lang="en-US" dirty="0"/>
          </a:p>
        </p:txBody>
      </p:sp>
    </p:spTree>
    <p:extLst>
      <p:ext uri="{BB962C8B-B14F-4D97-AF65-F5344CB8AC3E}">
        <p14:creationId xmlns:p14="http://schemas.microsoft.com/office/powerpoint/2010/main" val="2858763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Meaningful Accountability</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64</a:t>
            </a:fld>
            <a:endParaRPr lang="en-US"/>
          </a:p>
        </p:txBody>
      </p:sp>
    </p:spTree>
    <p:extLst>
      <p:ext uri="{BB962C8B-B14F-4D97-AF65-F5344CB8AC3E}">
        <p14:creationId xmlns:p14="http://schemas.microsoft.com/office/powerpoint/2010/main" val="3987178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29261"/>
            <a:ext cx="8520525" cy="572625"/>
          </a:xfrm>
        </p:spPr>
        <p:txBody>
          <a:bodyPr>
            <a:noAutofit/>
          </a:bodyPr>
          <a:lstStyle/>
          <a:p>
            <a:r>
              <a:rPr lang="en-US" sz="2600" dirty="0">
                <a:latin typeface="Trebuchet MS" panose="020B0603020202020204" pitchFamily="34" charset="0"/>
              </a:rPr>
              <a:t>House Bill 938 Board </a:t>
            </a:r>
            <a:r>
              <a:rPr lang="en-US" sz="2600" dirty="0" smtClean="0">
                <a:latin typeface="Trebuchet MS" panose="020B0603020202020204" pitchFamily="34" charset="0"/>
              </a:rPr>
              <a:t>Discussion: Meaningful Accountability</a:t>
            </a:r>
            <a:endParaRPr lang="en-US" sz="2600" dirty="0">
              <a:latin typeface="Trebuchet MS" panose="020B0603020202020204" pitchFamily="34" charset="0"/>
            </a:endParaRPr>
          </a:p>
        </p:txBody>
      </p:sp>
      <p:sp>
        <p:nvSpPr>
          <p:cNvPr id="3" name="Text Placeholder 2"/>
          <p:cNvSpPr>
            <a:spLocks noGrp="1"/>
          </p:cNvSpPr>
          <p:nvPr>
            <p:ph type="body" idx="1"/>
          </p:nvPr>
        </p:nvSpPr>
        <p:spPr>
          <a:xfrm>
            <a:off x="311699" y="960120"/>
            <a:ext cx="8520525" cy="3416400"/>
          </a:xfrm>
        </p:spPr>
        <p:txBody>
          <a:bodyPr>
            <a:noAutofit/>
          </a:bodyPr>
          <a:lstStyle/>
          <a:p>
            <a:pPr>
              <a:spcBef>
                <a:spcPts val="750"/>
              </a:spcBef>
              <a:buFont typeface="Arial" panose="020B0604020202020204" pitchFamily="34" charset="0"/>
              <a:buChar char="•"/>
            </a:pPr>
            <a:r>
              <a:rPr lang="en-US" sz="2000" b="0" dirty="0" smtClean="0">
                <a:latin typeface="Trebuchet MS" panose="020B0603020202020204" pitchFamily="34" charset="0"/>
              </a:rPr>
              <a:t>Are </a:t>
            </a:r>
            <a:r>
              <a:rPr lang="en-US" sz="2000" b="0" dirty="0">
                <a:latin typeface="Trebuchet MS" panose="020B0603020202020204" pitchFamily="34" charset="0"/>
              </a:rPr>
              <a:t>there changes that should be made to the current accreditation system to promote meaningful accountability year-over-year? </a:t>
            </a:r>
          </a:p>
          <a:p>
            <a:pPr>
              <a:spcBef>
                <a:spcPts val="750"/>
              </a:spcBef>
              <a:buFont typeface="Arial" panose="020B0604020202020204" pitchFamily="34" charset="0"/>
              <a:buChar char="•"/>
            </a:pPr>
            <a:r>
              <a:rPr lang="en-US" sz="2000" b="0" dirty="0" smtClean="0">
                <a:latin typeface="Trebuchet MS" panose="020B0603020202020204" pitchFamily="34" charset="0"/>
              </a:rPr>
              <a:t>Should </a:t>
            </a:r>
            <a:r>
              <a:rPr lang="en-US" sz="2000" b="0" dirty="0">
                <a:latin typeface="Trebuchet MS" panose="020B0603020202020204" pitchFamily="34" charset="0"/>
              </a:rPr>
              <a:t>the option for triennial accreditation in which schools that are accredited for three years are automatically identified as “accredited” for three more years be removed to ensure all schools, both high and low performing, are assessed on an annual </a:t>
            </a:r>
            <a:r>
              <a:rPr lang="en-US" sz="2000" b="0" dirty="0" smtClean="0">
                <a:latin typeface="Trebuchet MS" panose="020B0603020202020204" pitchFamily="34" charset="0"/>
              </a:rPr>
              <a:t>basis?</a:t>
            </a:r>
          </a:p>
        </p:txBody>
      </p:sp>
      <p:sp>
        <p:nvSpPr>
          <p:cNvPr id="4" name="Slide Number Placeholder 3"/>
          <p:cNvSpPr>
            <a:spLocks noGrp="1"/>
          </p:cNvSpPr>
          <p:nvPr>
            <p:ph type="sldNum" idx="12"/>
          </p:nvPr>
        </p:nvSpPr>
        <p:spPr/>
        <p:txBody>
          <a:bodyPr/>
          <a:lstStyle/>
          <a:p>
            <a:fld id="{00000000-1234-1234-1234-123412341234}" type="slidenum">
              <a:rPr lang="en-US" smtClean="0"/>
              <a:pPr/>
              <a:t>65</a:t>
            </a:fld>
            <a:endParaRPr lang="en-US"/>
          </a:p>
        </p:txBody>
      </p:sp>
    </p:spTree>
    <p:extLst>
      <p:ext uri="{BB962C8B-B14F-4D97-AF65-F5344CB8AC3E}">
        <p14:creationId xmlns:p14="http://schemas.microsoft.com/office/powerpoint/2010/main" val="704787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Triennial Accreditation</a:t>
            </a:r>
            <a:endParaRPr lang="en-US" sz="2600" dirty="0"/>
          </a:p>
        </p:txBody>
      </p:sp>
      <p:sp>
        <p:nvSpPr>
          <p:cNvPr id="3" name="Text Placeholder 2"/>
          <p:cNvSpPr>
            <a:spLocks noGrp="1"/>
          </p:cNvSpPr>
          <p:nvPr>
            <p:ph type="body" idx="1"/>
          </p:nvPr>
        </p:nvSpPr>
        <p:spPr>
          <a:xfrm>
            <a:off x="442519" y="907720"/>
            <a:ext cx="8138160" cy="3475435"/>
          </a:xfrm>
        </p:spPr>
        <p:txBody>
          <a:bodyPr>
            <a:noAutofit/>
          </a:bodyPr>
          <a:lstStyle/>
          <a:p>
            <a:pPr marL="24765" indent="0">
              <a:lnSpc>
                <a:spcPct val="114000"/>
              </a:lnSpc>
              <a:buNone/>
            </a:pPr>
            <a:r>
              <a:rPr lang="en-US" sz="2200" dirty="0">
                <a:hlinkClick r:id="rId2"/>
              </a:rPr>
              <a:t>§ </a:t>
            </a:r>
            <a:r>
              <a:rPr lang="en-US" sz="2200" dirty="0" smtClean="0">
                <a:hlinkClick r:id="rId2"/>
              </a:rPr>
              <a:t>22.1-253.13:3. </a:t>
            </a:r>
            <a:r>
              <a:rPr lang="en-US" sz="2200" dirty="0" smtClean="0"/>
              <a:t>The </a:t>
            </a:r>
            <a:r>
              <a:rPr lang="en-US" sz="2200" dirty="0"/>
              <a:t>Board shall review the accreditation status of a school once every three years if the school has been fully accredited for three consecutive years. Upon such triennial review, the Board shall review the accreditation status of the school for each individual year within that triennial review period. If the Board finds that the school would have been accredited every year of that triennial review period the Board shall accredit the school for another three years.</a:t>
            </a:r>
          </a:p>
        </p:txBody>
      </p:sp>
      <p:sp>
        <p:nvSpPr>
          <p:cNvPr id="4" name="Slide Number Placeholder 3"/>
          <p:cNvSpPr>
            <a:spLocks noGrp="1"/>
          </p:cNvSpPr>
          <p:nvPr>
            <p:ph type="sldNum" idx="12"/>
          </p:nvPr>
        </p:nvSpPr>
        <p:spPr/>
        <p:txBody>
          <a:bodyPr/>
          <a:lstStyle/>
          <a:p>
            <a:fld id="{00000000-1234-1234-1234-123412341234}" type="slidenum">
              <a:rPr lang="en-US" smtClean="0"/>
              <a:pPr/>
              <a:t>66</a:t>
            </a:fld>
            <a:endParaRPr lang="en-US"/>
          </a:p>
        </p:txBody>
      </p:sp>
    </p:spTree>
    <p:extLst>
      <p:ext uri="{BB962C8B-B14F-4D97-AF65-F5344CB8AC3E}">
        <p14:creationId xmlns:p14="http://schemas.microsoft.com/office/powerpoint/2010/main" val="34467108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lnSpc>
                <a:spcPct val="114000"/>
              </a:lnSpc>
              <a:spcBef>
                <a:spcPts val="750"/>
              </a:spcBef>
            </a:pPr>
            <a:r>
              <a:rPr lang="en-US" dirty="0" smtClean="0"/>
              <a:t>Other Potential Changes to the Accreditation Model</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67</a:t>
            </a:fld>
            <a:endParaRPr lang="en-US"/>
          </a:p>
        </p:txBody>
      </p:sp>
    </p:spTree>
    <p:extLst>
      <p:ext uri="{BB962C8B-B14F-4D97-AF65-F5344CB8AC3E}">
        <p14:creationId xmlns:p14="http://schemas.microsoft.com/office/powerpoint/2010/main" val="12463925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Inclusion of Additional </a:t>
            </a:r>
            <a:r>
              <a:rPr lang="en-US" sz="2600" dirty="0" smtClean="0"/>
              <a:t>Indicators (1 of 2)</a:t>
            </a:r>
            <a:endParaRPr lang="en-US" sz="2600" dirty="0"/>
          </a:p>
        </p:txBody>
      </p:sp>
      <p:sp>
        <p:nvSpPr>
          <p:cNvPr id="3" name="Text Placeholder 2"/>
          <p:cNvSpPr>
            <a:spLocks noGrp="1"/>
          </p:cNvSpPr>
          <p:nvPr>
            <p:ph type="body" idx="1"/>
          </p:nvPr>
        </p:nvSpPr>
        <p:spPr>
          <a:xfrm>
            <a:off x="310896" y="795528"/>
            <a:ext cx="8138160" cy="3475435"/>
          </a:xfrm>
        </p:spPr>
        <p:txBody>
          <a:bodyPr/>
          <a:lstStyle/>
          <a:p>
            <a:pPr marL="0" indent="0">
              <a:lnSpc>
                <a:spcPct val="114000"/>
              </a:lnSpc>
              <a:buNone/>
            </a:pPr>
            <a:r>
              <a:rPr lang="en-US" dirty="0" smtClean="0"/>
              <a:t>Allowable </a:t>
            </a:r>
            <a:r>
              <a:rPr lang="en-US" dirty="0"/>
              <a:t>under </a:t>
            </a:r>
            <a:r>
              <a:rPr lang="en-US" dirty="0">
                <a:hlinkClick r:id="rId2"/>
              </a:rPr>
              <a:t>8VAC20-131-380.F.7</a:t>
            </a:r>
            <a:r>
              <a:rPr lang="en-US" dirty="0"/>
              <a:t>.</a:t>
            </a:r>
          </a:p>
          <a:p>
            <a:pPr marL="0" indent="0">
              <a:lnSpc>
                <a:spcPct val="114000"/>
              </a:lnSpc>
              <a:buNone/>
            </a:pPr>
            <a:r>
              <a:rPr lang="en-US" dirty="0" smtClean="0"/>
              <a:t>“</a:t>
            </a:r>
            <a:r>
              <a:rPr lang="en-US" dirty="0"/>
              <a:t>The board may incorporate additional indicators of school quality used for accreditation into this chapter according to the criteria in subsection A of this section, provided that when the board incorporates additional indicators, the board shall also establish performance benchmarks to assign performance levels.”</a:t>
            </a:r>
          </a:p>
          <a:p>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68</a:t>
            </a:fld>
            <a:endParaRPr lang="en-US"/>
          </a:p>
        </p:txBody>
      </p:sp>
    </p:spTree>
    <p:extLst>
      <p:ext uri="{BB962C8B-B14F-4D97-AF65-F5344CB8AC3E}">
        <p14:creationId xmlns:p14="http://schemas.microsoft.com/office/powerpoint/2010/main" val="2021543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Inclusion of Additional Indicators (2 of 2)</a:t>
            </a:r>
            <a:endParaRPr lang="en-US" sz="2600" dirty="0"/>
          </a:p>
        </p:txBody>
      </p:sp>
      <p:sp>
        <p:nvSpPr>
          <p:cNvPr id="3" name="Content Placeholder 2"/>
          <p:cNvSpPr>
            <a:spLocks noGrp="1"/>
          </p:cNvSpPr>
          <p:nvPr>
            <p:ph idx="1"/>
          </p:nvPr>
        </p:nvSpPr>
        <p:spPr>
          <a:xfrm>
            <a:off x="310896" y="795528"/>
            <a:ext cx="8138160" cy="3475435"/>
          </a:xfrm>
        </p:spPr>
        <p:txBody>
          <a:bodyPr>
            <a:noAutofit/>
          </a:bodyPr>
          <a:lstStyle/>
          <a:p>
            <a:pPr marL="0" indent="0">
              <a:lnSpc>
                <a:spcPct val="114000"/>
              </a:lnSpc>
              <a:buNone/>
            </a:pPr>
            <a:r>
              <a:rPr lang="en-US" sz="1500" dirty="0" smtClean="0"/>
              <a:t>The additional indicator must adhere to these best practices:</a:t>
            </a:r>
          </a:p>
          <a:p>
            <a:pPr fontAlgn="base">
              <a:lnSpc>
                <a:spcPct val="114000"/>
              </a:lnSpc>
              <a:buClrTx/>
              <a:buSzPct val="137000"/>
            </a:pPr>
            <a:r>
              <a:rPr lang="en-US" sz="1500" kern="1200" dirty="0">
                <a:solidFill>
                  <a:schemeClr val="tx1"/>
                </a:solidFill>
              </a:rPr>
              <a:t>Research demonstrates that the indicator is related to academic performance;</a:t>
            </a:r>
          </a:p>
          <a:p>
            <a:pPr fontAlgn="base">
              <a:lnSpc>
                <a:spcPct val="114000"/>
              </a:lnSpc>
              <a:buClrTx/>
              <a:buSzPct val="137000"/>
            </a:pPr>
            <a:r>
              <a:rPr lang="en-US" sz="1500" kern="1200" dirty="0" smtClean="0">
                <a:solidFill>
                  <a:schemeClr val="tx1"/>
                </a:solidFill>
              </a:rPr>
              <a:t>Standardized </a:t>
            </a:r>
            <a:r>
              <a:rPr lang="en-US" sz="1500" kern="1200" dirty="0">
                <a:solidFill>
                  <a:schemeClr val="tx1"/>
                </a:solidFill>
              </a:rPr>
              <a:t>procedures exist across schools and school divisions for collection of data used for the indicator;</a:t>
            </a:r>
          </a:p>
          <a:p>
            <a:pPr fontAlgn="base">
              <a:lnSpc>
                <a:spcPct val="114000"/>
              </a:lnSpc>
              <a:buClrTx/>
              <a:buSzPct val="137000"/>
            </a:pPr>
            <a:r>
              <a:rPr lang="en-US" sz="1500" kern="1200" dirty="0" smtClean="0">
                <a:solidFill>
                  <a:schemeClr val="tx1"/>
                </a:solidFill>
              </a:rPr>
              <a:t>The </a:t>
            </a:r>
            <a:r>
              <a:rPr lang="en-US" sz="1500" kern="1200" dirty="0">
                <a:solidFill>
                  <a:schemeClr val="tx1"/>
                </a:solidFill>
              </a:rPr>
              <a:t>data about the indicator is reliable and valid;</a:t>
            </a:r>
          </a:p>
          <a:p>
            <a:pPr fontAlgn="base">
              <a:lnSpc>
                <a:spcPct val="114000"/>
              </a:lnSpc>
              <a:buClrTx/>
              <a:buSzPct val="137000"/>
            </a:pPr>
            <a:r>
              <a:rPr lang="en-US" sz="1500" kern="1200" dirty="0" smtClean="0">
                <a:solidFill>
                  <a:schemeClr val="tx1"/>
                </a:solidFill>
              </a:rPr>
              <a:t>Performance </a:t>
            </a:r>
            <a:r>
              <a:rPr lang="en-US" sz="1500" kern="1200" dirty="0">
                <a:solidFill>
                  <a:schemeClr val="tx1"/>
                </a:solidFill>
              </a:rPr>
              <a:t>in the indicator can be positively impacted through division and school-level policies and procedures;</a:t>
            </a:r>
          </a:p>
          <a:p>
            <a:pPr fontAlgn="base">
              <a:lnSpc>
                <a:spcPct val="114000"/>
              </a:lnSpc>
              <a:buClrTx/>
              <a:buSzPct val="137000"/>
            </a:pPr>
            <a:r>
              <a:rPr lang="en-US" sz="1500" kern="1200" dirty="0" smtClean="0">
                <a:solidFill>
                  <a:schemeClr val="tx1"/>
                </a:solidFill>
              </a:rPr>
              <a:t>The </a:t>
            </a:r>
            <a:r>
              <a:rPr lang="en-US" sz="1500" kern="1200" dirty="0">
                <a:solidFill>
                  <a:schemeClr val="tx1"/>
                </a:solidFill>
              </a:rPr>
              <a:t>measure meaningfully differentiates among schools based on progress of all students and student reporting groups;</a:t>
            </a:r>
          </a:p>
          <a:p>
            <a:pPr fontAlgn="base">
              <a:lnSpc>
                <a:spcPct val="114000"/>
              </a:lnSpc>
              <a:buClrTx/>
              <a:buSzPct val="137000"/>
            </a:pPr>
            <a:r>
              <a:rPr lang="en-US" sz="1500" kern="1200" dirty="0" smtClean="0">
                <a:solidFill>
                  <a:schemeClr val="tx1"/>
                </a:solidFill>
              </a:rPr>
              <a:t>The </a:t>
            </a:r>
            <a:r>
              <a:rPr lang="en-US" sz="1500" kern="1200" dirty="0">
                <a:solidFill>
                  <a:schemeClr val="tx1"/>
                </a:solidFill>
              </a:rPr>
              <a:t>indicator does not unfairly impact one type or group of schools or students; and</a:t>
            </a:r>
          </a:p>
          <a:p>
            <a:pPr fontAlgn="base">
              <a:lnSpc>
                <a:spcPct val="114000"/>
              </a:lnSpc>
              <a:buClrTx/>
              <a:buSzPct val="137000"/>
            </a:pPr>
            <a:r>
              <a:rPr lang="en-US" sz="1500" kern="1200" dirty="0" smtClean="0">
                <a:solidFill>
                  <a:schemeClr val="tx1"/>
                </a:solidFill>
              </a:rPr>
              <a:t>The </a:t>
            </a:r>
            <a:r>
              <a:rPr lang="en-US" sz="1500" kern="1200" dirty="0">
                <a:solidFill>
                  <a:schemeClr val="tx1"/>
                </a:solidFill>
              </a:rPr>
              <a:t>indicator is moderately to strongly correlated with school-level pass rates on state assessments.</a:t>
            </a:r>
          </a:p>
          <a:p>
            <a:pPr marL="0" indent="0">
              <a:buNone/>
            </a:pPr>
            <a:endParaRPr lang="en-US" sz="1800" dirty="0"/>
          </a:p>
        </p:txBody>
      </p:sp>
    </p:spTree>
    <p:extLst>
      <p:ext uri="{BB962C8B-B14F-4D97-AF65-F5344CB8AC3E}">
        <p14:creationId xmlns:p14="http://schemas.microsoft.com/office/powerpoint/2010/main" val="275178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38160" cy="891027"/>
          </a:xfrm>
        </p:spPr>
        <p:txBody>
          <a:bodyPr>
            <a:noAutofit/>
          </a:bodyPr>
          <a:lstStyle/>
          <a:p>
            <a:r>
              <a:rPr lang="en-US" sz="2600" dirty="0" smtClean="0"/>
              <a:t>Standards of Quality (SOQ): Legislative Authority for School Accreditation (1 of 2)</a:t>
            </a:r>
            <a:endParaRPr lang="en-US" sz="2600" dirty="0"/>
          </a:p>
        </p:txBody>
      </p:sp>
      <p:sp>
        <p:nvSpPr>
          <p:cNvPr id="3" name="Text Placeholder 2"/>
          <p:cNvSpPr>
            <a:spLocks noGrp="1"/>
          </p:cNvSpPr>
          <p:nvPr>
            <p:ph type="body" idx="1"/>
          </p:nvPr>
        </p:nvSpPr>
        <p:spPr>
          <a:xfrm>
            <a:off x="310896" y="960120"/>
            <a:ext cx="8601611" cy="4096622"/>
          </a:xfrm>
        </p:spPr>
        <p:txBody>
          <a:bodyPr>
            <a:noAutofit/>
          </a:bodyPr>
          <a:lstStyle/>
          <a:p>
            <a:pPr marL="57150" indent="0">
              <a:lnSpc>
                <a:spcPct val="113000"/>
              </a:lnSpc>
              <a:spcBef>
                <a:spcPts val="750"/>
              </a:spcBef>
              <a:buNone/>
            </a:pPr>
            <a:r>
              <a:rPr lang="en-US" sz="1700" b="1" dirty="0"/>
              <a:t>§ 22.1-253.13:3. Standard 3. Accreditation, other standards, assessments, and releases from state regulations.</a:t>
            </a:r>
          </a:p>
          <a:p>
            <a:pPr marL="400050" indent="-342900">
              <a:lnSpc>
                <a:spcPct val="113000"/>
              </a:lnSpc>
              <a:spcBef>
                <a:spcPts val="750"/>
              </a:spcBef>
              <a:buSzPct val="100000"/>
              <a:buAutoNum type="alphaUcPeriod"/>
            </a:pPr>
            <a:r>
              <a:rPr lang="en-US" sz="1700" dirty="0" smtClean="0"/>
              <a:t>The </a:t>
            </a:r>
            <a:r>
              <a:rPr lang="en-US" sz="1700" dirty="0"/>
              <a:t>Board shall promulgate regulations establishing standards for accreditation pursuant to the Administrative Process Act (§ </a:t>
            </a:r>
            <a:r>
              <a:rPr lang="en-US" sz="1700" u="sng" dirty="0">
                <a:hlinkClick r:id="rId3"/>
              </a:rPr>
              <a:t>2.2-4000</a:t>
            </a:r>
            <a:r>
              <a:rPr lang="en-US" sz="1700" dirty="0"/>
              <a:t> et seq.), which shall include (</a:t>
            </a:r>
            <a:r>
              <a:rPr lang="en-US" sz="1700" dirty="0" err="1"/>
              <a:t>i</a:t>
            </a:r>
            <a:r>
              <a:rPr lang="en-US" sz="1700" dirty="0"/>
              <a:t>) student outcome and growth measures, (ii) requirements and guidelines for instructional programs and for the integration of educational technology into such instructional programs, (iii) administrative and instructional staffing levels and positions, including staff positions for supporting educational technology, (iv) student services, </a:t>
            </a:r>
          </a:p>
          <a:p>
            <a:pPr marL="57150" indent="0" algn="ctr">
              <a:lnSpc>
                <a:spcPct val="113000"/>
              </a:lnSpc>
              <a:spcBef>
                <a:spcPts val="750"/>
              </a:spcBef>
              <a:buNone/>
            </a:pPr>
            <a:endParaRPr lang="en-US" sz="1700" dirty="0" smtClean="0"/>
          </a:p>
          <a:p>
            <a:pPr marL="57150" indent="0" algn="ctr">
              <a:lnSpc>
                <a:spcPct val="113000"/>
              </a:lnSpc>
              <a:spcBef>
                <a:spcPts val="750"/>
              </a:spcBef>
              <a:buNone/>
            </a:pPr>
            <a:r>
              <a:rPr lang="en-US" sz="1700" dirty="0" smtClean="0"/>
              <a:t>(continued on next slide)</a:t>
            </a:r>
          </a:p>
        </p:txBody>
      </p:sp>
      <p:sp>
        <p:nvSpPr>
          <p:cNvPr id="4" name="Slide Number Placeholder 3"/>
          <p:cNvSpPr>
            <a:spLocks noGrp="1"/>
          </p:cNvSpPr>
          <p:nvPr>
            <p:ph type="sldNum" idx="12"/>
          </p:nvPr>
        </p:nvSpPr>
        <p:spPr/>
        <p:txBody>
          <a:bodyPr/>
          <a:lstStyle/>
          <a:p>
            <a:fld id="{00000000-1234-1234-1234-123412341234}" type="slidenum">
              <a:rPr lang="en-US" smtClean="0"/>
              <a:pPr/>
              <a:t>7</a:t>
            </a:fld>
            <a:endParaRPr lang="en-US"/>
          </a:p>
        </p:txBody>
      </p:sp>
    </p:spTree>
    <p:extLst>
      <p:ext uri="{BB962C8B-B14F-4D97-AF65-F5344CB8AC3E}">
        <p14:creationId xmlns:p14="http://schemas.microsoft.com/office/powerpoint/2010/main" val="302511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Changes to Benchmarks for Indicator Performance Levels</a:t>
            </a:r>
            <a:endParaRPr lang="en-US" sz="2600" dirty="0"/>
          </a:p>
        </p:txBody>
      </p:sp>
      <p:sp>
        <p:nvSpPr>
          <p:cNvPr id="3" name="Content Placeholder 2"/>
          <p:cNvSpPr>
            <a:spLocks noGrp="1"/>
          </p:cNvSpPr>
          <p:nvPr>
            <p:ph idx="1"/>
          </p:nvPr>
        </p:nvSpPr>
        <p:spPr>
          <a:xfrm>
            <a:off x="310896" y="960120"/>
            <a:ext cx="8138160" cy="3475435"/>
          </a:xfrm>
        </p:spPr>
        <p:txBody>
          <a:bodyPr>
            <a:normAutofit/>
          </a:bodyPr>
          <a:lstStyle/>
          <a:p>
            <a:pPr marL="0" indent="0">
              <a:lnSpc>
                <a:spcPct val="114000"/>
              </a:lnSpc>
              <a:buClrTx/>
              <a:buNone/>
            </a:pPr>
            <a:r>
              <a:rPr lang="en-US" sz="2200" dirty="0" smtClean="0"/>
              <a:t>The Board has authority to adjust benchmarks.</a:t>
            </a:r>
            <a:endParaRPr lang="en-US" sz="2200" dirty="0" smtClean="0">
              <a:hlinkClick r:id="rId3"/>
            </a:endParaRPr>
          </a:p>
          <a:p>
            <a:pPr marL="52388" lvl="1" indent="0">
              <a:lnSpc>
                <a:spcPct val="114000"/>
              </a:lnSpc>
              <a:spcBef>
                <a:spcPts val="750"/>
              </a:spcBef>
              <a:buNone/>
            </a:pPr>
            <a:r>
              <a:rPr lang="en-US" sz="2200" dirty="0" smtClean="0">
                <a:hlinkClick r:id="rId3"/>
              </a:rPr>
              <a:t>8VAC20-131-380.F.2</a:t>
            </a:r>
            <a:r>
              <a:rPr lang="en-US" sz="2200" dirty="0" smtClean="0"/>
              <a:t>  </a:t>
            </a:r>
          </a:p>
          <a:p>
            <a:pPr marL="52388" lvl="1" indent="0">
              <a:lnSpc>
                <a:spcPct val="114000"/>
              </a:lnSpc>
              <a:spcBef>
                <a:spcPts val="750"/>
              </a:spcBef>
              <a:buNone/>
            </a:pPr>
            <a:r>
              <a:rPr lang="en-US" sz="2200" b="0" dirty="0" smtClean="0">
                <a:solidFill>
                  <a:schemeClr val="tx1"/>
                </a:solidFill>
              </a:rPr>
              <a:t>“To focus </a:t>
            </a:r>
            <a:r>
              <a:rPr lang="en-US" sz="2200" b="0" dirty="0">
                <a:solidFill>
                  <a:schemeClr val="tx1"/>
                </a:solidFill>
              </a:rPr>
              <a:t>on continuous improvement for all schools, the benchmarks delineating the performance levels provided in subdivision 1 of this subsection may be adjusted as provided in subsection D of this section, through board-approved guidance. Adequate notice shall be provided to local school boards of any such adjustment</a:t>
            </a:r>
            <a:r>
              <a:rPr lang="en-US" sz="2200" b="0" dirty="0" smtClean="0">
                <a:solidFill>
                  <a:schemeClr val="tx1"/>
                </a:solidFill>
              </a:rPr>
              <a:t>.”</a:t>
            </a:r>
            <a:endParaRPr lang="en-US" sz="2200" b="0" dirty="0">
              <a:solidFill>
                <a:schemeClr val="tx1"/>
              </a:solidFill>
            </a:endParaRPr>
          </a:p>
        </p:txBody>
      </p:sp>
    </p:spTree>
    <p:extLst>
      <p:ext uri="{BB962C8B-B14F-4D97-AF65-F5344CB8AC3E}">
        <p14:creationId xmlns:p14="http://schemas.microsoft.com/office/powerpoint/2010/main" val="1037922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Definition of School Accreditation Ratings</a:t>
            </a:r>
            <a:endParaRPr lang="en-US" sz="2600" dirty="0"/>
          </a:p>
        </p:txBody>
      </p:sp>
      <p:sp>
        <p:nvSpPr>
          <p:cNvPr id="3" name="Content Placeholder 2"/>
          <p:cNvSpPr>
            <a:spLocks noGrp="1"/>
          </p:cNvSpPr>
          <p:nvPr>
            <p:ph idx="1"/>
          </p:nvPr>
        </p:nvSpPr>
        <p:spPr>
          <a:xfrm>
            <a:off x="312884" y="795528"/>
            <a:ext cx="8138160" cy="4069080"/>
          </a:xfrm>
        </p:spPr>
        <p:txBody>
          <a:bodyPr>
            <a:noAutofit/>
          </a:bodyPr>
          <a:lstStyle/>
          <a:p>
            <a:pPr marL="0" indent="0" fontAlgn="base">
              <a:lnSpc>
                <a:spcPct val="114000"/>
              </a:lnSpc>
              <a:buNone/>
            </a:pPr>
            <a:r>
              <a:rPr lang="en-US" sz="1400" dirty="0"/>
              <a:t>8VAC20-131-390. Accreditation </a:t>
            </a:r>
            <a:r>
              <a:rPr lang="en-US" sz="1400" dirty="0" smtClean="0">
                <a:hlinkClick r:id="rId3"/>
              </a:rPr>
              <a:t>B</a:t>
            </a:r>
            <a:r>
              <a:rPr lang="en-US" sz="1400" dirty="0">
                <a:hlinkClick r:id="rId3"/>
              </a:rPr>
              <a:t>. Accreditation </a:t>
            </a:r>
            <a:r>
              <a:rPr lang="en-US" sz="1400" dirty="0" smtClean="0">
                <a:hlinkClick r:id="rId3"/>
              </a:rPr>
              <a:t>ratings</a:t>
            </a:r>
            <a:r>
              <a:rPr lang="en-US" sz="1400" dirty="0">
                <a:hlinkClick r:id="rId3"/>
              </a:rPr>
              <a:t>.</a:t>
            </a:r>
            <a:r>
              <a:rPr lang="en-US" sz="1400" dirty="0"/>
              <a:t> Effective no later than the academic year 2018-2019, schools that meet the conditions described in subsection A of this section shall be assigned one of the following accreditation designations as described in this section.</a:t>
            </a:r>
          </a:p>
          <a:p>
            <a:pPr marL="457200" indent="-457200" fontAlgn="base">
              <a:lnSpc>
                <a:spcPct val="114000"/>
              </a:lnSpc>
              <a:buClrTx/>
              <a:buSzPct val="100000"/>
              <a:buFont typeface="+mj-lt"/>
              <a:buAutoNum type="arabicPeriod"/>
            </a:pPr>
            <a:r>
              <a:rPr lang="en-US" sz="1400" dirty="0" smtClean="0">
                <a:solidFill>
                  <a:schemeClr val="tx1"/>
                </a:solidFill>
              </a:rPr>
              <a:t>Accredited</a:t>
            </a:r>
            <a:r>
              <a:rPr lang="en-US" sz="1400" dirty="0">
                <a:solidFill>
                  <a:schemeClr val="tx1"/>
                </a:solidFill>
              </a:rPr>
              <a:t>:</a:t>
            </a:r>
            <a:r>
              <a:rPr lang="en-US" sz="1400" dirty="0"/>
              <a:t> When a school has each of its school quality indicators at Level One or Level Two, it shall be "Accredited." For the transition year of 2018-2019, when a school meets the accreditation standards for designation as accredited under either the 2017-2018 accreditation calculation rules or the 2018-2019 rules for multiple school quality indicators, it shall be designated "Accredited."</a:t>
            </a:r>
          </a:p>
          <a:p>
            <a:pPr marL="457200" indent="-457200" fontAlgn="base">
              <a:lnSpc>
                <a:spcPct val="114000"/>
              </a:lnSpc>
              <a:buClrTx/>
              <a:buSzPct val="100000"/>
              <a:buFont typeface="+mj-lt"/>
              <a:buAutoNum type="arabicPeriod"/>
            </a:pPr>
            <a:r>
              <a:rPr lang="en-US" sz="1400" dirty="0" smtClean="0"/>
              <a:t>Accredited </a:t>
            </a:r>
            <a:r>
              <a:rPr lang="en-US" sz="1400" dirty="0"/>
              <a:t>with Conditions: When a school has any school quality indicator at Level Three, it shall be "Accredited with Conditions."</a:t>
            </a:r>
          </a:p>
          <a:p>
            <a:pPr marL="457200" indent="-457200" fontAlgn="base">
              <a:lnSpc>
                <a:spcPct val="114000"/>
              </a:lnSpc>
              <a:buClrTx/>
              <a:buSzPct val="100000"/>
              <a:buFont typeface="+mj-lt"/>
              <a:buAutoNum type="arabicPeriod"/>
            </a:pPr>
            <a:r>
              <a:rPr lang="en-US" sz="1400" dirty="0" smtClean="0"/>
              <a:t>Accreditation </a:t>
            </a:r>
            <a:r>
              <a:rPr lang="en-US" sz="1400" dirty="0"/>
              <a:t>Denied: If a school is designated "Accredited with Conditions," and the school or school division fails to adopt and implement school division or school corrective action plans with fidelity as specified by </a:t>
            </a:r>
            <a:r>
              <a:rPr lang="en-US" sz="1400" dirty="0" smtClean="0">
                <a:hlinkClick r:id="rId4"/>
              </a:rPr>
              <a:t>8VAC20-131-400.D</a:t>
            </a:r>
            <a:r>
              <a:rPr lang="en-US" sz="1400" dirty="0" smtClean="0"/>
              <a:t>, </a:t>
            </a:r>
            <a:r>
              <a:rPr lang="en-US" sz="1400" dirty="0"/>
              <a:t>it may be designated by the board as "Accreditation Denied" as provided in </a:t>
            </a:r>
            <a:r>
              <a:rPr lang="en-US" sz="1400" dirty="0">
                <a:hlinkClick r:id="rId4"/>
              </a:rPr>
              <a:t>8VAC20-131-400 </a:t>
            </a:r>
            <a:r>
              <a:rPr lang="en-US" sz="1400" dirty="0" smtClean="0">
                <a:hlinkClick r:id="rId4"/>
              </a:rPr>
              <a:t>D.4</a:t>
            </a:r>
            <a:r>
              <a:rPr lang="en-US" sz="1400" dirty="0"/>
              <a:t>.</a:t>
            </a:r>
          </a:p>
        </p:txBody>
      </p:sp>
    </p:spTree>
    <p:extLst>
      <p:ext uri="{BB962C8B-B14F-4D97-AF65-F5344CB8AC3E}">
        <p14:creationId xmlns:p14="http://schemas.microsoft.com/office/powerpoint/2010/main" val="21800644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600" dirty="0" smtClean="0"/>
              <a:t>Other Potential Changes</a:t>
            </a:r>
            <a:endParaRPr lang="en-US" sz="2600" dirty="0"/>
          </a:p>
        </p:txBody>
      </p:sp>
      <p:sp>
        <p:nvSpPr>
          <p:cNvPr id="6" name="Text Placeholder 5"/>
          <p:cNvSpPr>
            <a:spLocks noGrp="1"/>
          </p:cNvSpPr>
          <p:nvPr>
            <p:ph type="body" idx="1"/>
          </p:nvPr>
        </p:nvSpPr>
        <p:spPr>
          <a:xfrm>
            <a:off x="310896" y="795528"/>
            <a:ext cx="8138160" cy="3475435"/>
          </a:xfrm>
        </p:spPr>
        <p:txBody>
          <a:bodyPr/>
          <a:lstStyle/>
          <a:p>
            <a:pPr>
              <a:lnSpc>
                <a:spcPct val="114000"/>
              </a:lnSpc>
              <a:buClrTx/>
              <a:buSzPct val="114000"/>
            </a:pPr>
            <a:r>
              <a:rPr lang="en-US" dirty="0" smtClean="0"/>
              <a:t>Many other accountability models exist if the board desires additional changes or a completely different system. </a:t>
            </a:r>
          </a:p>
          <a:p>
            <a:pPr>
              <a:lnSpc>
                <a:spcPct val="114000"/>
              </a:lnSpc>
              <a:buClrTx/>
              <a:buSzPct val="114000"/>
            </a:pPr>
            <a:r>
              <a:rPr lang="en-US" dirty="0" smtClean="0"/>
              <a:t>The level of modification required to the current system will determine whether the change can be effected by Board action or whether a revision to the Standards of Accreditation or the Standards of Quality will be required.</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72</a:t>
            </a:fld>
            <a:endParaRPr lang="en-US"/>
          </a:p>
        </p:txBody>
      </p:sp>
    </p:spTree>
    <p:extLst>
      <p:ext uri="{BB962C8B-B14F-4D97-AF65-F5344CB8AC3E}">
        <p14:creationId xmlns:p14="http://schemas.microsoft.com/office/powerpoint/2010/main" val="15634433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Next Steps</a:t>
            </a:r>
            <a:endParaRPr lang="en-US" sz="2600" dirty="0"/>
          </a:p>
        </p:txBody>
      </p:sp>
      <p:sp>
        <p:nvSpPr>
          <p:cNvPr id="3" name="Text Placeholder 2"/>
          <p:cNvSpPr>
            <a:spLocks noGrp="1"/>
          </p:cNvSpPr>
          <p:nvPr>
            <p:ph type="body" idx="1"/>
          </p:nvPr>
        </p:nvSpPr>
        <p:spPr>
          <a:xfrm>
            <a:off x="310896" y="795528"/>
            <a:ext cx="8138160" cy="3475435"/>
          </a:xfrm>
        </p:spPr>
        <p:txBody>
          <a:bodyPr/>
          <a:lstStyle/>
          <a:p>
            <a:pPr>
              <a:lnSpc>
                <a:spcPct val="114000"/>
              </a:lnSpc>
              <a:buClrTx/>
              <a:buSzPct val="114000"/>
            </a:pPr>
            <a:r>
              <a:rPr lang="en-US" dirty="0" smtClean="0"/>
              <a:t>Recommendations for changes from the HB938 stakeholders group will be presented to the board.</a:t>
            </a:r>
          </a:p>
          <a:p>
            <a:pPr>
              <a:lnSpc>
                <a:spcPct val="114000"/>
              </a:lnSpc>
              <a:buClrTx/>
              <a:buSzPct val="114000"/>
            </a:pPr>
            <a:r>
              <a:rPr lang="en-US" dirty="0" smtClean="0"/>
              <a:t>A </a:t>
            </a:r>
            <a:r>
              <a:rPr lang="en-US" dirty="0"/>
              <a:t>report on </a:t>
            </a:r>
            <a:r>
              <a:rPr lang="en-US" dirty="0" smtClean="0"/>
              <a:t>the stakeholder </a:t>
            </a:r>
            <a:r>
              <a:rPr lang="en-US" dirty="0"/>
              <a:t>findings and </a:t>
            </a:r>
            <a:r>
              <a:rPr lang="en-US" dirty="0" smtClean="0"/>
              <a:t>recommendations is </a:t>
            </a:r>
            <a:r>
              <a:rPr lang="en-US" dirty="0"/>
              <a:t>due to the Chairmen of the House and Senate </a:t>
            </a:r>
            <a:r>
              <a:rPr lang="en-US" dirty="0" smtClean="0"/>
              <a:t>Education Committees no </a:t>
            </a:r>
            <a:r>
              <a:rPr lang="en-US" dirty="0"/>
              <a:t>later than November 30, </a:t>
            </a:r>
            <a:r>
              <a:rPr lang="en-US" dirty="0" smtClean="0"/>
              <a:t>2022.</a:t>
            </a:r>
            <a:endParaRPr lang="en-US" dirty="0"/>
          </a:p>
        </p:txBody>
      </p:sp>
      <p:sp>
        <p:nvSpPr>
          <p:cNvPr id="4" name="Slide Number Placeholder 3"/>
          <p:cNvSpPr>
            <a:spLocks noGrp="1"/>
          </p:cNvSpPr>
          <p:nvPr>
            <p:ph type="sldNum" idx="12"/>
          </p:nvPr>
        </p:nvSpPr>
        <p:spPr/>
        <p:txBody>
          <a:bodyPr/>
          <a:lstStyle/>
          <a:p>
            <a:fld id="{00000000-1234-1234-1234-123412341234}" type="slidenum">
              <a:rPr lang="en-US" smtClean="0"/>
              <a:pPr/>
              <a:t>73</a:t>
            </a:fld>
            <a:endParaRPr lang="en-US"/>
          </a:p>
        </p:txBody>
      </p:sp>
    </p:spTree>
    <p:extLst>
      <p:ext uri="{BB962C8B-B14F-4D97-AF65-F5344CB8AC3E}">
        <p14:creationId xmlns:p14="http://schemas.microsoft.com/office/powerpoint/2010/main" val="416336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128016"/>
            <a:ext cx="8138160" cy="891027"/>
          </a:xfrm>
        </p:spPr>
        <p:txBody>
          <a:bodyPr>
            <a:noAutofit/>
          </a:bodyPr>
          <a:lstStyle/>
          <a:p>
            <a:r>
              <a:rPr lang="en-US" sz="2600" dirty="0" smtClean="0"/>
              <a:t>Standards of Quality (SOQ): Legislative Authority for School Accreditation (2 of 2)</a:t>
            </a:r>
            <a:endParaRPr lang="en-US" sz="2600" dirty="0"/>
          </a:p>
        </p:txBody>
      </p:sp>
      <p:sp>
        <p:nvSpPr>
          <p:cNvPr id="3" name="Text Placeholder 2"/>
          <p:cNvSpPr>
            <a:spLocks noGrp="1"/>
          </p:cNvSpPr>
          <p:nvPr>
            <p:ph type="body" idx="1"/>
          </p:nvPr>
        </p:nvSpPr>
        <p:spPr>
          <a:xfrm>
            <a:off x="310896" y="955712"/>
            <a:ext cx="8601611" cy="3904267"/>
          </a:xfrm>
        </p:spPr>
        <p:txBody>
          <a:bodyPr>
            <a:noAutofit/>
          </a:bodyPr>
          <a:lstStyle/>
          <a:p>
            <a:pPr marL="57150" indent="0">
              <a:lnSpc>
                <a:spcPct val="114000"/>
              </a:lnSpc>
              <a:spcBef>
                <a:spcPts val="750"/>
              </a:spcBef>
              <a:buNone/>
            </a:pPr>
            <a:r>
              <a:rPr lang="en-US" sz="1700" b="1" dirty="0"/>
              <a:t>§ 22.1-253.13:3. Standard 3. Accreditation, other standards, assessments, and releases from state regulations.</a:t>
            </a:r>
          </a:p>
          <a:p>
            <a:pPr marL="57150" indent="0">
              <a:lnSpc>
                <a:spcPct val="114000"/>
              </a:lnSpc>
              <a:spcBef>
                <a:spcPts val="750"/>
              </a:spcBef>
              <a:buNone/>
            </a:pPr>
            <a:r>
              <a:rPr lang="en-US" sz="1700" dirty="0" smtClean="0"/>
              <a:t>(v) auxiliary education programs such as library and media services, (vi) requirements for graduation from high school, (vii) community relations, and (viii) the philosophy, goals, and objectives of public education in the Commonwealth.</a:t>
            </a:r>
          </a:p>
          <a:p>
            <a:pPr marL="57150" indent="0">
              <a:lnSpc>
                <a:spcPct val="114000"/>
              </a:lnSpc>
              <a:spcBef>
                <a:spcPts val="750"/>
              </a:spcBef>
              <a:buNone/>
            </a:pPr>
            <a:r>
              <a:rPr lang="en-US" sz="1700" dirty="0" smtClean="0">
                <a:solidFill>
                  <a:schemeClr val="tx1"/>
                </a:solidFill>
              </a:rPr>
              <a:t>The Board shall promulgate regulations establishing standards for accreditation of public virtual schools under the authority of the local school board that enroll students full time.</a:t>
            </a:r>
          </a:p>
          <a:p>
            <a:pPr marL="57150" indent="0">
              <a:lnSpc>
                <a:spcPct val="114000"/>
              </a:lnSpc>
              <a:spcBef>
                <a:spcPts val="750"/>
              </a:spcBef>
              <a:buNone/>
            </a:pPr>
            <a:r>
              <a:rPr lang="en-US" sz="1700" dirty="0" smtClean="0">
                <a:solidFill>
                  <a:schemeClr val="tx1"/>
                </a:solidFill>
              </a:rPr>
              <a:t>The </a:t>
            </a:r>
            <a:r>
              <a:rPr lang="en-US" sz="1700" dirty="0">
                <a:solidFill>
                  <a:schemeClr val="tx1"/>
                </a:solidFill>
              </a:rPr>
              <a:t>Board's regulations establishing standards for accreditation shall ensure that the accreditation process is transparent and based on objective measurements </a:t>
            </a:r>
            <a:r>
              <a:rPr lang="en-US" sz="1700" dirty="0"/>
              <a:t>and that any appeal of the accreditation status of a school is heard and decided by the Board.</a:t>
            </a:r>
          </a:p>
        </p:txBody>
      </p:sp>
      <p:sp>
        <p:nvSpPr>
          <p:cNvPr id="4" name="Slide Number Placeholder 3"/>
          <p:cNvSpPr>
            <a:spLocks noGrp="1"/>
          </p:cNvSpPr>
          <p:nvPr>
            <p:ph type="sldNum" idx="12"/>
          </p:nvPr>
        </p:nvSpPr>
        <p:spPr/>
        <p:txBody>
          <a:bodyPr/>
          <a:lstStyle/>
          <a:p>
            <a:fld id="{00000000-1234-1234-1234-123412341234}" type="slidenum">
              <a:rPr lang="en-US" smtClean="0"/>
              <a:pPr/>
              <a:t>8</a:t>
            </a:fld>
            <a:endParaRPr lang="en-US"/>
          </a:p>
        </p:txBody>
      </p:sp>
    </p:spTree>
    <p:extLst>
      <p:ext uri="{BB962C8B-B14F-4D97-AF65-F5344CB8AC3E}">
        <p14:creationId xmlns:p14="http://schemas.microsoft.com/office/powerpoint/2010/main" val="275318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Standards of </a:t>
            </a:r>
            <a:r>
              <a:rPr lang="en-US" sz="2600" dirty="0"/>
              <a:t>Accreditation (SOA): Regulatory </a:t>
            </a:r>
            <a:r>
              <a:rPr lang="en-US" sz="2600" dirty="0" smtClean="0"/>
              <a:t>Authority</a:t>
            </a:r>
            <a:endParaRPr lang="en-US" sz="2600" dirty="0"/>
          </a:p>
        </p:txBody>
      </p:sp>
      <p:sp>
        <p:nvSpPr>
          <p:cNvPr id="3" name="TextBox 2"/>
          <p:cNvSpPr txBox="1"/>
          <p:nvPr/>
        </p:nvSpPr>
        <p:spPr>
          <a:xfrm>
            <a:off x="310896" y="960120"/>
            <a:ext cx="8882532" cy="3336811"/>
          </a:xfrm>
          <a:prstGeom prst="rect">
            <a:avLst/>
          </a:prstGeom>
          <a:noFill/>
        </p:spPr>
        <p:txBody>
          <a:bodyPr wrap="square" rtlCol="0">
            <a:spAutoFit/>
          </a:bodyPr>
          <a:lstStyle/>
          <a:p>
            <a:pPr>
              <a:lnSpc>
                <a:spcPct val="114000"/>
              </a:lnSpc>
              <a:spcBef>
                <a:spcPts val="750"/>
              </a:spcBef>
            </a:pPr>
            <a:r>
              <a:rPr lang="en-US" sz="1800" b="1" dirty="0" smtClean="0">
                <a:latin typeface="+mn-lt"/>
              </a:rPr>
              <a:t>Chapter 131    Part VIII. School Accreditation</a:t>
            </a:r>
          </a:p>
          <a:p>
            <a:pPr defTabSz="655638">
              <a:lnSpc>
                <a:spcPct val="114000"/>
              </a:lnSpc>
              <a:spcBef>
                <a:spcPts val="750"/>
              </a:spcBef>
            </a:pPr>
            <a:r>
              <a:rPr lang="en-US" sz="1800" dirty="0" smtClean="0">
                <a:latin typeface="+mn-lt"/>
                <a:hlinkClick r:id="rId2"/>
              </a:rPr>
              <a:t>Section 370</a:t>
            </a:r>
            <a:r>
              <a:rPr lang="en-US" sz="1800" dirty="0" smtClean="0">
                <a:latin typeface="+mn-lt"/>
              </a:rPr>
              <a:t>	Expectations for school accountability and accreditation</a:t>
            </a:r>
          </a:p>
          <a:p>
            <a:pPr defTabSz="655638">
              <a:lnSpc>
                <a:spcPct val="114000"/>
              </a:lnSpc>
              <a:spcBef>
                <a:spcPts val="750"/>
              </a:spcBef>
            </a:pPr>
            <a:r>
              <a:rPr lang="en-US" sz="1800" dirty="0" smtClean="0">
                <a:latin typeface="+mn-lt"/>
                <a:hlinkClick r:id="rId3"/>
              </a:rPr>
              <a:t>Section 380</a:t>
            </a:r>
            <a:r>
              <a:rPr lang="en-US" sz="1800" dirty="0" smtClean="0">
                <a:latin typeface="+mn-lt"/>
              </a:rPr>
              <a:t>	Measurement of school quality for accreditation</a:t>
            </a:r>
          </a:p>
          <a:p>
            <a:pPr defTabSz="655638">
              <a:lnSpc>
                <a:spcPct val="114000"/>
              </a:lnSpc>
              <a:spcBef>
                <a:spcPts val="750"/>
              </a:spcBef>
            </a:pPr>
            <a:r>
              <a:rPr lang="en-US" sz="1800" dirty="0" smtClean="0">
                <a:latin typeface="+mn-lt"/>
                <a:hlinkClick r:id="rId4"/>
              </a:rPr>
              <a:t>Section 390</a:t>
            </a:r>
            <a:r>
              <a:rPr lang="en-US" sz="1800" dirty="0" smtClean="0">
                <a:latin typeface="+mn-lt"/>
              </a:rPr>
              <a:t>	Accreditation</a:t>
            </a:r>
          </a:p>
          <a:p>
            <a:pPr defTabSz="655638">
              <a:lnSpc>
                <a:spcPct val="114000"/>
              </a:lnSpc>
              <a:spcBef>
                <a:spcPts val="750"/>
              </a:spcBef>
            </a:pPr>
            <a:r>
              <a:rPr lang="en-US" sz="1800" dirty="0" smtClean="0">
                <a:latin typeface="+mn-lt"/>
                <a:hlinkClick r:id="rId5"/>
              </a:rPr>
              <a:t>Section 400</a:t>
            </a:r>
            <a:r>
              <a:rPr lang="en-US" sz="1800" dirty="0" smtClean="0">
                <a:latin typeface="+mn-lt"/>
              </a:rPr>
              <a:t>	Application of the school quality indicator performance levels to action</a:t>
            </a:r>
          </a:p>
          <a:p>
            <a:pPr defTabSz="655638">
              <a:lnSpc>
                <a:spcPct val="114000"/>
              </a:lnSpc>
              <a:spcBef>
                <a:spcPts val="750"/>
              </a:spcBef>
            </a:pPr>
            <a:r>
              <a:rPr lang="en-US" sz="1800" dirty="0" smtClean="0">
                <a:latin typeface="+mn-lt"/>
                <a:hlinkClick r:id="rId6"/>
              </a:rPr>
              <a:t>Section 410</a:t>
            </a:r>
            <a:r>
              <a:rPr lang="en-US" sz="1800" dirty="0" smtClean="0">
                <a:latin typeface="+mn-lt"/>
              </a:rPr>
              <a:t>	Recognitions and rewards for school and division accountability</a:t>
            </a:r>
          </a:p>
          <a:p>
            <a:pPr defTabSz="655638">
              <a:lnSpc>
                <a:spcPct val="114000"/>
              </a:lnSpc>
              <a:spcBef>
                <a:spcPts val="750"/>
              </a:spcBef>
            </a:pPr>
            <a:r>
              <a:rPr lang="en-US" sz="1800" dirty="0" smtClean="0">
                <a:latin typeface="+mn-lt"/>
                <a:hlinkClick r:id="rId7"/>
              </a:rPr>
              <a:t>Section 420</a:t>
            </a:r>
            <a:r>
              <a:rPr lang="en-US" sz="1800" dirty="0" smtClean="0">
                <a:latin typeface="+mn-lt"/>
              </a:rPr>
              <a:t>	Waivers and Alternative Accreditation Plans</a:t>
            </a:r>
          </a:p>
          <a:p>
            <a:pPr defTabSz="655638">
              <a:lnSpc>
                <a:spcPct val="114000"/>
              </a:lnSpc>
              <a:spcBef>
                <a:spcPts val="750"/>
              </a:spcBef>
            </a:pPr>
            <a:r>
              <a:rPr lang="en-US" sz="1800" dirty="0" smtClean="0">
                <a:latin typeface="+mn-lt"/>
                <a:hlinkClick r:id="rId8"/>
              </a:rPr>
              <a:t>Section 430</a:t>
            </a:r>
            <a:r>
              <a:rPr lang="en-US" sz="1800" dirty="0" smtClean="0">
                <a:latin typeface="+mn-lt"/>
              </a:rPr>
              <a:t>	Effective Dates</a:t>
            </a:r>
            <a:endParaRPr lang="en-US" sz="1800" dirty="0">
              <a:latin typeface="+mn-lt"/>
            </a:endParaRPr>
          </a:p>
        </p:txBody>
      </p:sp>
    </p:spTree>
    <p:extLst>
      <p:ext uri="{BB962C8B-B14F-4D97-AF65-F5344CB8AC3E}">
        <p14:creationId xmlns:p14="http://schemas.microsoft.com/office/powerpoint/2010/main" val="107657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5099</Words>
  <Application>Microsoft Office PowerPoint</Application>
  <PresentationFormat>On-screen Show (16:9)</PresentationFormat>
  <Paragraphs>555</Paragraphs>
  <Slides>73</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Times New Roman</vt:lpstr>
      <vt:lpstr>Courier New</vt:lpstr>
      <vt:lpstr>Cambria Math</vt:lpstr>
      <vt:lpstr>Trebuchet MS</vt:lpstr>
      <vt:lpstr>Tahoma</vt:lpstr>
      <vt:lpstr>Josefin Sans</vt:lpstr>
      <vt:lpstr>Simple Light</vt:lpstr>
      <vt:lpstr>   An Overview of Virginia’s School Accreditation Model in Preparation for Potential Changes Related to HB938 </vt:lpstr>
      <vt:lpstr>House Bill 938: Accountability-Related Goals (1 of 4)</vt:lpstr>
      <vt:lpstr>House Bill 938:  Accountability-Related Goals (2 of 4)</vt:lpstr>
      <vt:lpstr>House Bill 938:  Accountability-Related Goals (3 of 4)</vt:lpstr>
      <vt:lpstr>House Bill 938:  Accountability-Related Goals (4 of 4)</vt:lpstr>
      <vt:lpstr>Types of Changes to Address House Bill 938</vt:lpstr>
      <vt:lpstr>Standards of Quality (SOQ): Legislative Authority for School Accreditation (1 of 2)</vt:lpstr>
      <vt:lpstr>Standards of Quality (SOQ): Legislative Authority for School Accreditation (2 of 2)</vt:lpstr>
      <vt:lpstr>Standards of Accreditation (SOA): Regulatory Authority</vt:lpstr>
      <vt:lpstr>Historical View of Accreditation (1 of 4)</vt:lpstr>
      <vt:lpstr>Historical View of Accreditation (2 of 4)</vt:lpstr>
      <vt:lpstr>Historical View of Accreditation (3 of 4)</vt:lpstr>
      <vt:lpstr>Historical View of Accreditation (4 of 4)</vt:lpstr>
      <vt:lpstr>Development of 2017 Accreditation Model</vt:lpstr>
      <vt:lpstr>Key Understandings of Current Model</vt:lpstr>
      <vt:lpstr>Accreditation Overview</vt:lpstr>
      <vt:lpstr>School Accreditation Ratings</vt:lpstr>
      <vt:lpstr>Performance Levels (1 of 2)</vt:lpstr>
      <vt:lpstr>Performance Levels (2 of 2)</vt:lpstr>
      <vt:lpstr>Achievement Indicators </vt:lpstr>
      <vt:lpstr>Academic Achievement Performance Levels</vt:lpstr>
      <vt:lpstr>Rates used for Achievement Indicators</vt:lpstr>
      <vt:lpstr>Combined Rate Example: English</vt:lpstr>
      <vt:lpstr>Information Regarding Test Records (1 of 2)</vt:lpstr>
      <vt:lpstr>Information Regarding Test Records (2 of 2)</vt:lpstr>
      <vt:lpstr>Example of a Combined Rate  </vt:lpstr>
      <vt:lpstr>Achievement Gap Indicator</vt:lpstr>
      <vt:lpstr>Assigning a Level to the Achievement Gap Indicator </vt:lpstr>
      <vt:lpstr>Chronic Absenteeism</vt:lpstr>
      <vt:lpstr>Chronic Absenteeism Indicator </vt:lpstr>
      <vt:lpstr>Chronic Absenteeism Performance Level Descriptors</vt:lpstr>
      <vt:lpstr>For schools with a grade 12: Graduation and Completion Index (GCI); Dropout Rate;  College, Career, and Civic Readiness Index (CCCRI)</vt:lpstr>
      <vt:lpstr>Graduation and Completion Index and Dropout Indicators </vt:lpstr>
      <vt:lpstr>GCI Calculation Example</vt:lpstr>
      <vt:lpstr>GCI and Dropout Rate Performance Level Descriptors</vt:lpstr>
      <vt:lpstr>College, Career, and Civic Readiness Index</vt:lpstr>
      <vt:lpstr>Who is included in this Indicator? </vt:lpstr>
      <vt:lpstr>CCCRI Level Descriptions</vt:lpstr>
      <vt:lpstr>Availability of Data</vt:lpstr>
      <vt:lpstr>School Quality Profiles</vt:lpstr>
      <vt:lpstr>School Quality Profiles:  Accreditation tab (1 of 8)</vt:lpstr>
      <vt:lpstr>School Quality Profiles:  Accreditation tab (2 of 8)</vt:lpstr>
      <vt:lpstr>School Quality Profiles:  Accreditation tab (3 of 8)</vt:lpstr>
      <vt:lpstr>School Quality Profiles:  Accreditation tab (4 of 8)</vt:lpstr>
      <vt:lpstr>School Quality Profiles:  Accreditation tab (5 of 8)</vt:lpstr>
      <vt:lpstr>School Quality Profiles:  Accreditation tab (6 of 8)</vt:lpstr>
      <vt:lpstr>School Quality Profiles:  Accreditation tab (7 of 8)</vt:lpstr>
      <vt:lpstr>School Quality Profiles:  Accreditation tab (8 of 8)</vt:lpstr>
      <vt:lpstr>School Quality Profiles: Assessment Tab (1 of 2)</vt:lpstr>
      <vt:lpstr>School Quality Profiles: Assessment Tab (2 of 2)</vt:lpstr>
      <vt:lpstr>SSWS Resources for School Divisions (1 of 2)</vt:lpstr>
      <vt:lpstr>Example: Accreditation Detail Report (1 of 2)</vt:lpstr>
      <vt:lpstr>Example: Accreditation Detail Report (2 of 2)</vt:lpstr>
      <vt:lpstr>Board Discussion</vt:lpstr>
      <vt:lpstr>House Bill 938 Board Discussion: Transparency</vt:lpstr>
      <vt:lpstr>Proficiency and Growth Measures</vt:lpstr>
      <vt:lpstr>House Bill 938 Board Discussion: Proficiency and Growth</vt:lpstr>
      <vt:lpstr>Measuring Growth in the 2021-2022 School Year</vt:lpstr>
      <vt:lpstr>Growth Assessments in the 2022-2023 School Year and Beyond (1 of 2)</vt:lpstr>
      <vt:lpstr>Growth Assessments in the 2022-2023 School Year and Beyond (2 of 2)</vt:lpstr>
      <vt:lpstr>Measuring Growth in 2022-2023</vt:lpstr>
      <vt:lpstr>House Bill 938 Board Discussion: Proficiency and Growth</vt:lpstr>
      <vt:lpstr>Potential Changes to Student Growth Measures</vt:lpstr>
      <vt:lpstr>Meaningful Accountability</vt:lpstr>
      <vt:lpstr>House Bill 938 Board Discussion: Meaningful Accountability</vt:lpstr>
      <vt:lpstr>Triennial Accreditation</vt:lpstr>
      <vt:lpstr>Other Potential Changes to the Accreditation Model</vt:lpstr>
      <vt:lpstr>Inclusion of Additional Indicators (1 of 2)</vt:lpstr>
      <vt:lpstr>Inclusion of Additional Indicators (2 of 2)</vt:lpstr>
      <vt:lpstr>Changes to Benchmarks for Indicator Performance Levels</vt:lpstr>
      <vt:lpstr>Definition of School Accreditation Ratings</vt:lpstr>
      <vt:lpstr>Other Potential Changes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2022-09-14T12:47:48Z</dcterms:modified>
</cp:coreProperties>
</file>